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</a:t>
            </a:r>
            <a:r>
              <a:rPr b="0" lang="en-US" sz="2000" spc="-1" strike="noStrike">
                <a:latin typeface="Arial"/>
              </a:rPr>
              <a:t>the 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7D2EED7-3CBD-4F56-B8E2-FB84820C8AE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*  Axions one of the best motivated suggestions for physics beyond the SM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       </a:t>
            </a:r>
            <a:r>
              <a:rPr b="0" lang="en" sz="1100" spc="-1" strike="noStrike">
                <a:latin typeface="Arial"/>
              </a:rPr>
              <a:t>* very attractive DM candidate, copiously produced in the Big Bang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       </a:t>
            </a:r>
            <a:r>
              <a:rPr b="0" lang="en" sz="1100" spc="-1" strike="noStrike">
                <a:latin typeface="Arial"/>
              </a:rPr>
              <a:t>* connected to one of the most elegant proposals to explain why the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         </a:t>
            </a:r>
            <a:r>
              <a:rPr b="0" lang="en" sz="1100" spc="-1" strike="noStrike">
                <a:latin typeface="Arial"/>
              </a:rPr>
              <a:t>neutron edm is so small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*  Many searches have been done: now established that axion couplings to matter are very weak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      </a:t>
            </a:r>
            <a:r>
              <a:rPr b="0" lang="en" sz="1100" spc="-1" strike="noStrike">
                <a:latin typeface="Arial"/>
              </a:rPr>
              <a:t>* detecting axions will be challenging!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Cosmological axions dark matter halos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EBA74D3-5C99-4926-B0D0-40F7F739898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29679F0-33D8-42AB-B9FC-2A4F5E019AC6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8F8393D-AB20-48A8-B68E-949F03B27966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711BF7A-700B-4A35-8E1A-A7C42E0D9150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3B1FCA7-2424-4ED0-B39D-2A6D8C17AF1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9F1F6BF-190D-481C-94AB-4CFAC7717DC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4DDCF1B-5EA7-45F5-ACD4-19674E04971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75132BB-9C2C-4D58-A7C3-9D736A1AAF9C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760" cy="95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5E19D08-E23C-4D29-8B0A-5D4BCBFE14D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7830388-5FAD-4250-AE40-40824D78165D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60DA7A6-D258-4813-9B98-62B6526DB2C1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060C02D-51C2-4682-970E-2B73056F307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5246E73-DBC8-4F7D-8B6B-A5AE2AEF9C6F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://github.com/xingyzt/saltyaxions" TargetMode="External"/><Relationship Id="rId2" Type="http://schemas.openxmlformats.org/officeDocument/2006/relationships/hyperlink" Target="https://inspirehep.net/literature/732853" TargetMode="External"/><Relationship Id="rId3" Type="http://schemas.openxmlformats.org/officeDocument/2006/relationships/hyperlink" Target="https://journals.aps.org/prl/abstract/10.1103/PhysRevLett.66.2557" TargetMode="External"/><Relationship Id="rId4" Type="http://schemas.openxmlformats.org/officeDocument/2006/relationships/hyperlink" Target="https://cajohare.github.io/AxionLimits/" TargetMode="External"/><Relationship Id="rId5" Type="http://schemas.openxmlformats.org/officeDocument/2006/relationships/hyperlink" Target="https://www.nature.com/articles/nphys4109" TargetMode="External"/><Relationship Id="rId6" Type="http://schemas.openxmlformats.org/officeDocument/2006/relationships/hyperlink" Target="https://iopscience.iop.org/article/10.3847/1538-4365/ad12c1" TargetMode="External"/><Relationship Id="rId7" Type="http://schemas.openxmlformats.org/officeDocument/2006/relationships/hyperlink" Target="https://inspirehep.net/files/73220c09a42766984fedaf379a5af432" TargetMode="External"/><Relationship Id="rId8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74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54;p13"/>
          <p:cNvGrpSpPr/>
          <p:nvPr/>
        </p:nvGrpSpPr>
        <p:grpSpPr>
          <a:xfrm>
            <a:off x="3221640" y="-4366440"/>
            <a:ext cx="6534720" cy="12655080"/>
            <a:chOff x="3221640" y="-4366440"/>
            <a:chExt cx="6534720" cy="12655080"/>
          </a:xfrm>
        </p:grpSpPr>
        <p:sp>
          <p:nvSpPr>
            <p:cNvPr id="46" name="Google Shape;55;p13"/>
            <p:cNvSpPr/>
            <p:nvPr/>
          </p:nvSpPr>
          <p:spPr>
            <a:xfrm>
              <a:off x="6317640" y="1128240"/>
              <a:ext cx="1221840" cy="1512360"/>
            </a:xfrm>
            <a:prstGeom prst="ellipse">
              <a:avLst/>
            </a:prstGeom>
            <a:noFill/>
            <a:ln w="76200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Google Shape;56;p13"/>
            <p:cNvSpPr/>
            <p:nvPr/>
          </p:nvSpPr>
          <p:spPr>
            <a:xfrm rot="21399600">
              <a:off x="5854320" y="977760"/>
              <a:ext cx="2147040" cy="1811880"/>
            </a:xfrm>
            <a:prstGeom prst="ellipse">
              <a:avLst/>
            </a:prstGeom>
            <a:noFill/>
            <a:ln w="76200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Google Shape;57;p13"/>
            <p:cNvSpPr/>
            <p:nvPr/>
          </p:nvSpPr>
          <p:spPr>
            <a:xfrm rot="505200">
              <a:off x="5436720" y="618840"/>
              <a:ext cx="2982600" cy="2530080"/>
            </a:xfrm>
            <a:prstGeom prst="ellipse">
              <a:avLst/>
            </a:prstGeom>
            <a:noFill/>
            <a:ln w="76200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Google Shape;58;p13"/>
            <p:cNvSpPr/>
            <p:nvPr/>
          </p:nvSpPr>
          <p:spPr>
            <a:xfrm rot="183600">
              <a:off x="5112360" y="-984240"/>
              <a:ext cx="3632040" cy="5737320"/>
            </a:xfrm>
            <a:prstGeom prst="ellipse">
              <a:avLst/>
            </a:prstGeom>
            <a:noFill/>
            <a:ln w="76200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Google Shape;59;p13"/>
            <p:cNvSpPr/>
            <p:nvPr/>
          </p:nvSpPr>
          <p:spPr>
            <a:xfrm rot="505200">
              <a:off x="4079880" y="-4078800"/>
              <a:ext cx="4817880" cy="12079800"/>
            </a:xfrm>
            <a:prstGeom prst="ellipse">
              <a:avLst/>
            </a:prstGeom>
            <a:noFill/>
            <a:ln w="76200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" name="Google Shape;60;p13"/>
          <p:cNvSpPr/>
          <p:nvPr/>
        </p:nvSpPr>
        <p:spPr>
          <a:xfrm>
            <a:off x="-4838760" y="-5185800"/>
            <a:ext cx="12085920" cy="12085920"/>
          </a:xfrm>
          <a:prstGeom prst="ellipse">
            <a:avLst/>
          </a:prstGeom>
          <a:solidFill>
            <a:srgbClr val="e06666"/>
          </a:solidFill>
          <a:ln w="22860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Google Shape;61;p13"/>
          <p:cNvSpPr/>
          <p:nvPr/>
        </p:nvSpPr>
        <p:spPr>
          <a:xfrm>
            <a:off x="-1118520" y="-1465920"/>
            <a:ext cx="4645800" cy="4645800"/>
          </a:xfrm>
          <a:prstGeom prst="ellipse">
            <a:avLst/>
          </a:prstGeom>
          <a:solidFill>
            <a:srgbClr val="f6b26b"/>
          </a:solidFill>
          <a:ln w="228600">
            <a:solidFill>
              <a:srgbClr val="e691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25732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A 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Gala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ctic 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Ga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mm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a 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Ray 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Sign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atur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e for 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Axi</a:t>
            </a:r>
            <a:r>
              <a:rPr b="0" lang="en" sz="2700" spc="-1" strike="noStrike">
                <a:solidFill>
                  <a:srgbClr val="000000"/>
                </a:solidFill>
                <a:latin typeface="EB Garamond"/>
                <a:ea typeface="EB Garamond"/>
              </a:rPr>
              <a:t>ons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Possibl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e axion 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line 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emissi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on 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from </a:t>
            </a:r>
            <a:r>
              <a:rPr b="0" lang="en" sz="1700" spc="-1" strike="noStrike" baseline="30000">
                <a:solidFill>
                  <a:srgbClr val="000000"/>
                </a:solidFill>
                <a:latin typeface="EB Garamond"/>
                <a:ea typeface="EB Garamond"/>
              </a:rPr>
              <a:t>23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Na 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deposi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ts in 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evolve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d 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massiv</a:t>
            </a:r>
            <a:r>
              <a:rPr b="0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e stars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Wick 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Haxto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n,</a:t>
            </a:r>
            <a:r>
              <a:rPr b="0" i="1" lang="en" sz="1700" spc="-1" strike="noStrike" baseline="30000">
                <a:solidFill>
                  <a:srgbClr val="000000"/>
                </a:solidFill>
                <a:latin typeface="EB Garamond"/>
                <a:ea typeface="EB Garamond"/>
              </a:rPr>
              <a:t>(LBL, </a:t>
            </a:r>
            <a:r>
              <a:rPr b="0" i="1" lang="en" sz="1700" spc="-1" strike="noStrike" baseline="30000">
                <a:solidFill>
                  <a:srgbClr val="000000"/>
                </a:solidFill>
                <a:latin typeface="EB Garamond"/>
                <a:ea typeface="EB Garamond"/>
              </a:rPr>
              <a:t>UCB)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 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Xing 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Liu,</a:t>
            </a:r>
            <a:r>
              <a:rPr b="0" i="1" lang="en" sz="1700" spc="-1" strike="noStrike" baseline="30000">
                <a:solidFill>
                  <a:srgbClr val="000000"/>
                </a:solidFill>
                <a:latin typeface="EB Garamond"/>
                <a:ea typeface="EB Garamond"/>
              </a:rPr>
              <a:t>(UCB)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 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and 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Anupa</a:t>
            </a:r>
            <a:r>
              <a:rPr b="0" i="1" lang="en" sz="1700" spc="-1" strike="noStrike">
                <a:solidFill>
                  <a:srgbClr val="000000"/>
                </a:solidFill>
                <a:latin typeface="EB Garamond"/>
                <a:ea typeface="EB Garamond"/>
              </a:rPr>
              <a:t>m Ray </a:t>
            </a:r>
            <a:r>
              <a:rPr b="0" i="1" lang="en" sz="1700" spc="-1" strike="noStrike" baseline="30000">
                <a:solidFill>
                  <a:srgbClr val="000000"/>
                </a:solidFill>
                <a:latin typeface="EB Garamond"/>
                <a:ea typeface="EB Garamond"/>
              </a:rPr>
              <a:t>(UCB)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741b47"/>
                </a:solidFill>
                <a:latin typeface="EB Garamond"/>
                <a:ea typeface="EB Garamond"/>
              </a:rPr>
              <a:t>Contact: </a:t>
            </a:r>
            <a:r>
              <a:rPr b="0" lang="en" sz="1300" spc="-1" strike="noStrike">
                <a:solidFill>
                  <a:srgbClr val="741b47"/>
                </a:solidFill>
                <a:latin typeface="EB Garamond"/>
                <a:ea typeface="EB Garamond"/>
              </a:rPr>
              <a:t>xingyzt@</a:t>
            </a:r>
            <a:r>
              <a:rPr b="0" lang="en" sz="1300" spc="-1" strike="noStrike">
                <a:solidFill>
                  <a:srgbClr val="741b47"/>
                </a:solidFill>
                <a:latin typeface="EB Garamond"/>
                <a:ea typeface="EB Garamond"/>
              </a:rPr>
              <a:t>berkeley.e</a:t>
            </a:r>
            <a:r>
              <a:rPr b="0" lang="en" sz="1300" spc="-1" strike="noStrike">
                <a:solidFill>
                  <a:srgbClr val="741b47"/>
                </a:solidFill>
                <a:latin typeface="EB Garamond"/>
                <a:ea typeface="EB Garamond"/>
              </a:rPr>
              <a:t>du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4" name="Google Shape;63;p13"/>
          <p:cNvSpPr/>
          <p:nvPr/>
        </p:nvSpPr>
        <p:spPr>
          <a:xfrm>
            <a:off x="687600" y="340200"/>
            <a:ext cx="1033560" cy="10335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cfe2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Google Shape;64;p13"/>
          <p:cNvSpPr/>
          <p:nvPr/>
        </p:nvSpPr>
        <p:spPr>
          <a:xfrm>
            <a:off x="687600" y="549720"/>
            <a:ext cx="103356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 baseline="30000">
                <a:solidFill>
                  <a:srgbClr val="999999"/>
                </a:solidFill>
                <a:latin typeface="EB Garamond"/>
                <a:ea typeface="EB Garamond"/>
              </a:rPr>
              <a:t>16</a:t>
            </a:r>
            <a:r>
              <a:rPr b="0" lang="en" sz="1400" spc="-1" strike="noStrike">
                <a:solidFill>
                  <a:srgbClr val="999999"/>
                </a:solidFill>
                <a:latin typeface="EB Garamond"/>
                <a:ea typeface="EB Garamond"/>
              </a:rPr>
              <a:t>O </a:t>
            </a:r>
            <a:r>
              <a:rPr b="0" lang="en" sz="1400" spc="-1" strike="noStrike" baseline="30000">
                <a:solidFill>
                  <a:srgbClr val="999999"/>
                </a:solidFill>
                <a:latin typeface="EB Garamond"/>
                <a:ea typeface="EB Garamond"/>
              </a:rPr>
              <a:t>20</a:t>
            </a:r>
            <a:r>
              <a:rPr b="0" lang="en" sz="1400" spc="-1" strike="noStrike">
                <a:solidFill>
                  <a:srgbClr val="999999"/>
                </a:solidFill>
                <a:latin typeface="EB Garamond"/>
                <a:ea typeface="EB Garamond"/>
              </a:rPr>
              <a:t>Ne </a:t>
            </a:r>
            <a:r>
              <a:rPr b="0" lang="en" sz="1400" spc="-1" strike="noStrike" baseline="30000">
                <a:solidFill>
                  <a:srgbClr val="000000"/>
                </a:solidFill>
                <a:latin typeface="EB Garamond"/>
                <a:ea typeface="EB Garamond"/>
              </a:rPr>
              <a:t>23</a:t>
            </a:r>
            <a:r>
              <a:rPr b="0" lang="en" sz="1400" spc="-1" strike="noStrike">
                <a:solidFill>
                  <a:srgbClr val="000000"/>
                </a:solidFill>
                <a:latin typeface="EB Garamond"/>
                <a:ea typeface="EB Garamond"/>
              </a:rPr>
              <a:t>Na</a:t>
            </a:r>
            <a:r>
              <a:rPr b="0" lang="en" sz="1400" spc="-1" strike="noStrike">
                <a:solidFill>
                  <a:srgbClr val="999999"/>
                </a:solidFill>
                <a:latin typeface="EB Garamond"/>
                <a:ea typeface="EB Garamond"/>
              </a:rPr>
              <a:t> </a:t>
            </a:r>
            <a:r>
              <a:rPr b="0" lang="en" sz="1400" spc="-1" strike="noStrike" baseline="30000">
                <a:solidFill>
                  <a:srgbClr val="999999"/>
                </a:solidFill>
                <a:latin typeface="EB Garamond"/>
                <a:ea typeface="EB Garamond"/>
              </a:rPr>
              <a:t>24</a:t>
            </a:r>
            <a:r>
              <a:rPr b="0" lang="en" sz="1400" spc="-1" strike="noStrike">
                <a:solidFill>
                  <a:srgbClr val="999999"/>
                </a:solidFill>
                <a:latin typeface="EB Garamond"/>
                <a:ea typeface="EB Garamond"/>
              </a:rPr>
              <a:t>Mg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6" name="Google Shape;65;p13"/>
          <p:cNvSpPr/>
          <p:nvPr/>
        </p:nvSpPr>
        <p:spPr>
          <a:xfrm>
            <a:off x="110160" y="1843920"/>
            <a:ext cx="10335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 baseline="30000">
                <a:solidFill>
                  <a:srgbClr val="b45f06"/>
                </a:solidFill>
                <a:latin typeface="EB Garamond"/>
                <a:ea typeface="EB Garamond"/>
              </a:rPr>
              <a:t>4</a:t>
            </a:r>
            <a:r>
              <a:rPr b="0" lang="en" sz="1400" spc="-1" strike="noStrike">
                <a:solidFill>
                  <a:srgbClr val="b45f06"/>
                </a:solidFill>
                <a:latin typeface="EB Garamond"/>
                <a:ea typeface="EB Garamond"/>
              </a:rPr>
              <a:t>He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" name="Google Shape;66;p13"/>
          <p:cNvSpPr/>
          <p:nvPr/>
        </p:nvSpPr>
        <p:spPr>
          <a:xfrm>
            <a:off x="5050440" y="411840"/>
            <a:ext cx="10335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 baseline="30000">
                <a:solidFill>
                  <a:srgbClr val="990000"/>
                </a:solidFill>
                <a:latin typeface="EB Garamond"/>
                <a:ea typeface="EB Garamond"/>
              </a:rPr>
              <a:t>1</a:t>
            </a:r>
            <a:r>
              <a:rPr b="0" lang="en" sz="1400" spc="-1" strike="noStrike">
                <a:solidFill>
                  <a:srgbClr val="990000"/>
                </a:solidFill>
                <a:latin typeface="EB Garamond"/>
                <a:ea typeface="EB Garamond"/>
              </a:rPr>
              <a:t>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" name="Google Shape;67;p13"/>
          <p:cNvSpPr/>
          <p:nvPr/>
        </p:nvSpPr>
        <p:spPr>
          <a:xfrm>
            <a:off x="1863720" y="1009800"/>
            <a:ext cx="6053400" cy="145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Google Shape;68;p13"/>
          <p:cNvSpPr/>
          <p:nvPr/>
        </p:nvSpPr>
        <p:spPr>
          <a:xfrm rot="1780200">
            <a:off x="7988400" y="2478960"/>
            <a:ext cx="1137240" cy="394560"/>
          </a:xfrm>
          <a:custGeom>
            <a:avLst/>
            <a:gdLst/>
            <a:ahLst/>
            <a:rect l="l" t="t" r="r" b="b"/>
            <a:pathLst>
              <a:path w="113594" h="17197">
                <a:moveTo>
                  <a:pt x="0" y="11642"/>
                </a:moveTo>
                <a:cubicBezTo>
                  <a:pt x="3157" y="12695"/>
                  <a:pt x="5309" y="17987"/>
                  <a:pt x="8466" y="16934"/>
                </a:cubicBezTo>
                <a:cubicBezTo>
                  <a:pt x="13199" y="15356"/>
                  <a:pt x="14317" y="4772"/>
                  <a:pt x="19050" y="6350"/>
                </a:cubicBezTo>
                <a:cubicBezTo>
                  <a:pt x="22954" y="7652"/>
                  <a:pt x="22500" y="15098"/>
                  <a:pt x="26458" y="16228"/>
                </a:cubicBezTo>
                <a:cubicBezTo>
                  <a:pt x="29797" y="17181"/>
                  <a:pt x="33844" y="14267"/>
                  <a:pt x="35630" y="11289"/>
                </a:cubicBezTo>
                <a:cubicBezTo>
                  <a:pt x="36577" y="9710"/>
                  <a:pt x="36278" y="6610"/>
                  <a:pt x="38100" y="6350"/>
                </a:cubicBezTo>
                <a:cubicBezTo>
                  <a:pt x="44010" y="5505"/>
                  <a:pt x="48205" y="19038"/>
                  <a:pt x="53269" y="15875"/>
                </a:cubicBezTo>
                <a:cubicBezTo>
                  <a:pt x="57918" y="12971"/>
                  <a:pt x="57704" y="4504"/>
                  <a:pt x="62794" y="2470"/>
                </a:cubicBezTo>
                <a:cubicBezTo>
                  <a:pt x="68064" y="364"/>
                  <a:pt x="71307" y="12928"/>
                  <a:pt x="76905" y="11995"/>
                </a:cubicBezTo>
                <a:cubicBezTo>
                  <a:pt x="81259" y="11269"/>
                  <a:pt x="81667" y="3855"/>
                  <a:pt x="85725" y="2117"/>
                </a:cubicBezTo>
                <a:cubicBezTo>
                  <a:pt x="90382" y="122"/>
                  <a:pt x="94839" y="8596"/>
                  <a:pt x="99836" y="7762"/>
                </a:cubicBezTo>
                <a:cubicBezTo>
                  <a:pt x="102625" y="7297"/>
                  <a:pt x="103409" y="3219"/>
                  <a:pt x="105833" y="1764"/>
                </a:cubicBezTo>
                <a:cubicBezTo>
                  <a:pt x="108108" y="399"/>
                  <a:pt x="110941" y="0"/>
                  <a:pt x="113594" y="0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Google Shape;69;p13"/>
          <p:cNvSpPr/>
          <p:nvPr/>
        </p:nvSpPr>
        <p:spPr>
          <a:xfrm>
            <a:off x="7793640" y="1021320"/>
            <a:ext cx="103356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" sz="2000" spc="-1" strike="noStrike">
                <a:solidFill>
                  <a:srgbClr val="a4c2f4"/>
                </a:solidFill>
                <a:latin typeface="EB Garamond"/>
                <a:ea typeface="EB Garamond"/>
              </a:rPr>
              <a:t>B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" name="Google Shape;70;p13"/>
          <p:cNvSpPr/>
          <p:nvPr/>
        </p:nvSpPr>
        <p:spPr>
          <a:xfrm>
            <a:off x="8250840" y="2697840"/>
            <a:ext cx="103356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" sz="2000" spc="-1" strike="noStrike">
                <a:solidFill>
                  <a:srgbClr val="ffff00"/>
                </a:solidFill>
                <a:latin typeface="EB Garamond"/>
                <a:ea typeface="EB Garamond"/>
              </a:rPr>
              <a:t>γ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" name="Google Shape;71;p13"/>
          <p:cNvSpPr/>
          <p:nvPr/>
        </p:nvSpPr>
        <p:spPr>
          <a:xfrm>
            <a:off x="5126400" y="1783440"/>
            <a:ext cx="103356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" sz="2000" spc="-1" strike="noStrike">
                <a:solidFill>
                  <a:srgbClr val="000000"/>
                </a:solidFill>
                <a:latin typeface="EB Garamond"/>
                <a:ea typeface="EB Garamond"/>
              </a:rPr>
              <a:t>a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Google Shape;350;p22"/>
          <p:cNvGraphicFramePr/>
          <p:nvPr/>
        </p:nvGraphicFramePr>
        <p:xfrm>
          <a:off x="592920" y="3096000"/>
          <a:ext cx="7597800" cy="1368000"/>
        </p:xfrm>
        <a:graphic>
          <a:graphicData uri="http://schemas.openxmlformats.org/drawingml/2006/table">
            <a:tbl>
              <a:tblPr/>
              <a:tblGrid>
                <a:gridCol w="1667160"/>
                <a:gridCol w="2330280"/>
                <a:gridCol w="3600720"/>
              </a:tblGrid>
              <a:tr h="447840"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Origin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Primordial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12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C + </a:t>
                      </a: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12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C → </a:t>
                      </a: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24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Mg* → </a:t>
                      </a: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23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Na + </a:t>
                      </a: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72680"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Abundance (</a:t>
                      </a: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M</a:t>
                      </a:r>
                      <a:r>
                        <a:rPr b="0" i="1" lang="en" sz="1600" spc="-1" strike="noStrike" baseline="-25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⊙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~ 0.003%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~ 5%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47840"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Active lifetime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~ few billion years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~ few thousand  years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6" name="PlaceHolder 1"/>
          <p:cNvSpPr>
            <a:spLocks noGrp="1"/>
          </p:cNvSpPr>
          <p:nvPr>
            <p:ph type="sldNum" idx="12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283C737-0F65-4F47-A8C8-836515EA292D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7" name="Google Shape;353;p22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4. Another source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308" name="Google Shape;354;p22"/>
          <p:cNvGraphicFramePr/>
          <p:nvPr/>
        </p:nvGraphicFramePr>
        <p:xfrm>
          <a:off x="592920" y="2638800"/>
          <a:ext cx="7597800" cy="380520"/>
        </p:xfrm>
        <a:graphic>
          <a:graphicData uri="http://schemas.openxmlformats.org/drawingml/2006/table">
            <a:tbl>
              <a:tblPr/>
              <a:tblGrid>
                <a:gridCol w="1667160"/>
                <a:gridCol w="2330280"/>
                <a:gridCol w="3600720"/>
              </a:tblGrid>
              <a:tr h="380880"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Axion pump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57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Fe in the Sun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23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Na in evolved massive stars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9" name="Google Shape;355;p22"/>
          <p:cNvGraphicFramePr/>
          <p:nvPr/>
        </p:nvGraphicFramePr>
        <p:xfrm>
          <a:off x="592920" y="4409640"/>
          <a:ext cx="7597800" cy="380520"/>
        </p:xfrm>
        <a:graphic>
          <a:graphicData uri="http://schemas.openxmlformats.org/drawingml/2006/table">
            <a:tbl>
              <a:tblPr/>
              <a:tblGrid>
                <a:gridCol w="1667160"/>
                <a:gridCol w="2330280"/>
                <a:gridCol w="3600720"/>
              </a:tblGrid>
              <a:tr h="380880"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Effective coupling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0.0868 </a:t>
                      </a: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g</a:t>
                      </a:r>
                      <a:r>
                        <a:rPr b="0" i="1" lang="en" sz="1600" spc="-1" strike="noStrike" baseline="-25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app</a:t>
                      </a: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 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+ </a:t>
                      </a: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g</a:t>
                      </a:r>
                      <a:r>
                        <a:rPr b="0" i="1" lang="en" sz="1600" spc="-1" strike="noStrike" baseline="-25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ann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g</a:t>
                      </a:r>
                      <a:r>
                        <a:rPr b="0" i="1" lang="en" sz="1600" spc="-1" strike="noStrike" baseline="-25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app</a:t>
                      </a:r>
                      <a:r>
                        <a:rPr b="0" lang="en" sz="1600" spc="-1" strike="noStrike" baseline="30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 </a:t>
                      </a:r>
                      <a:r>
                        <a:rPr b="0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+ 0.0638 </a:t>
                      </a:r>
                      <a:r>
                        <a:rPr b="0" i="1" lang="en" sz="1600" spc="-1" strike="noStrike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g</a:t>
                      </a:r>
                      <a:r>
                        <a:rPr b="0" i="1" lang="en" sz="1600" spc="-1" strike="noStrike" baseline="-25000">
                          <a:solidFill>
                            <a:srgbClr val="595959"/>
                          </a:solidFill>
                          <a:latin typeface="EB Garamond"/>
                          <a:ea typeface="EB Garamond"/>
                        </a:rPr>
                        <a:t>ann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0" name="Google Shape;356;p22"/>
          <p:cNvSpPr/>
          <p:nvPr/>
        </p:nvSpPr>
        <p:spPr>
          <a:xfrm>
            <a:off x="4590720" y="161640"/>
            <a:ext cx="360" cy="235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1" name="Google Shape;357;p22"/>
          <p:cNvGrpSpPr/>
          <p:nvPr/>
        </p:nvGrpSpPr>
        <p:grpSpPr>
          <a:xfrm>
            <a:off x="4812840" y="93240"/>
            <a:ext cx="3800880" cy="2424960"/>
            <a:chOff x="4812840" y="93240"/>
            <a:chExt cx="3800880" cy="2424960"/>
          </a:xfrm>
        </p:grpSpPr>
        <p:sp>
          <p:nvSpPr>
            <p:cNvPr id="312" name="Google Shape;358;p22"/>
            <p:cNvSpPr/>
            <p:nvPr/>
          </p:nvSpPr>
          <p:spPr>
            <a:xfrm rot="21569400">
              <a:off x="4848840" y="1404720"/>
              <a:ext cx="1185840" cy="15552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a4c2f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Google Shape;359;p22"/>
            <p:cNvSpPr/>
            <p:nvPr/>
          </p:nvSpPr>
          <p:spPr>
            <a:xfrm rot="21568800">
              <a:off x="5015160" y="1251000"/>
              <a:ext cx="942840" cy="15552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6d9ee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4" name="Google Shape;360;p22"/>
            <p:cNvGrpSpPr/>
            <p:nvPr/>
          </p:nvGrpSpPr>
          <p:grpSpPr>
            <a:xfrm>
              <a:off x="4812840" y="93240"/>
              <a:ext cx="3800880" cy="2424960"/>
              <a:chOff x="4812840" y="93240"/>
              <a:chExt cx="3800880" cy="2424960"/>
            </a:xfrm>
          </p:grpSpPr>
          <p:grpSp>
            <p:nvGrpSpPr>
              <p:cNvPr id="315" name="Google Shape;361;p22"/>
              <p:cNvGrpSpPr/>
              <p:nvPr/>
            </p:nvGrpSpPr>
            <p:grpSpPr>
              <a:xfrm>
                <a:off x="4921920" y="180360"/>
                <a:ext cx="3691800" cy="2337840"/>
                <a:chOff x="4921920" y="180360"/>
                <a:chExt cx="3691800" cy="2337840"/>
              </a:xfrm>
            </p:grpSpPr>
            <p:sp>
              <p:nvSpPr>
                <p:cNvPr id="316" name="Google Shape;362;p22"/>
                <p:cNvSpPr/>
                <p:nvPr/>
              </p:nvSpPr>
              <p:spPr>
                <a:xfrm>
                  <a:off x="5392080" y="2312280"/>
                  <a:ext cx="26949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59595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7" name="Google Shape;363;p22"/>
                <p:cNvSpPr/>
                <p:nvPr/>
              </p:nvSpPr>
              <p:spPr>
                <a:xfrm>
                  <a:off x="5392080" y="519480"/>
                  <a:ext cx="26949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59595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18" name="Google Shape;364;p22"/>
                <p:cNvGrpSpPr/>
                <p:nvPr/>
              </p:nvGrpSpPr>
              <p:grpSpPr>
                <a:xfrm>
                  <a:off x="4921920" y="180360"/>
                  <a:ext cx="3691800" cy="2337840"/>
                  <a:chOff x="4921920" y="180360"/>
                  <a:chExt cx="3691800" cy="2337840"/>
                </a:xfrm>
              </p:grpSpPr>
              <p:sp>
                <p:nvSpPr>
                  <p:cNvPr id="319" name="Google Shape;365;p22"/>
                  <p:cNvSpPr/>
                  <p:nvPr/>
                </p:nvSpPr>
                <p:spPr>
                  <a:xfrm>
                    <a:off x="7139880" y="1377360"/>
                    <a:ext cx="966960" cy="36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28575">
                    <a:solidFill>
                      <a:srgbClr val="674ea7"/>
                    </a:solidFill>
                    <a:prstDash val="dash"/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20" name="Google Shape;366;p22"/>
                  <p:cNvSpPr/>
                  <p:nvPr/>
                </p:nvSpPr>
                <p:spPr>
                  <a:xfrm rot="21570000">
                    <a:off x="5392800" y="1326600"/>
                    <a:ext cx="794160" cy="155520"/>
                  </a:xfrm>
                  <a:custGeom>
                    <a:avLst/>
                    <a:gdLst/>
                    <a:ahLst/>
                    <a:rect l="l" t="t" r="r" b="b"/>
                    <a:pathLst>
                      <a:path w="199814" h="21306">
                        <a:moveTo>
                          <a:pt x="0" y="14534"/>
                        </a:moveTo>
                        <a:cubicBezTo>
                          <a:pt x="0" y="8839"/>
                          <a:pt x="7755" y="278"/>
                          <a:pt x="12700" y="3104"/>
                        </a:cubicBezTo>
                        <a:cubicBezTo>
                          <a:pt x="18997" y="6703"/>
                          <a:pt x="18669" y="21651"/>
                          <a:pt x="25824" y="20460"/>
                        </a:cubicBezTo>
                        <a:cubicBezTo>
                          <a:pt x="31678" y="19485"/>
                          <a:pt x="30730" y="9546"/>
                          <a:pt x="34290" y="4797"/>
                        </a:cubicBezTo>
                        <a:cubicBezTo>
                          <a:pt x="35918" y="2625"/>
                          <a:pt x="39700" y="2869"/>
                          <a:pt x="42334" y="3527"/>
                        </a:cubicBezTo>
                        <a:cubicBezTo>
                          <a:pt x="49563" y="5333"/>
                          <a:pt x="48429" y="21307"/>
                          <a:pt x="55880" y="21307"/>
                        </a:cubicBezTo>
                        <a:cubicBezTo>
                          <a:pt x="62967" y="21307"/>
                          <a:pt x="63146" y="8961"/>
                          <a:pt x="68157" y="3950"/>
                        </a:cubicBezTo>
                        <a:cubicBezTo>
                          <a:pt x="71913" y="194"/>
                          <a:pt x="80211" y="4357"/>
                          <a:pt x="83397" y="8607"/>
                        </a:cubicBezTo>
                        <a:cubicBezTo>
                          <a:pt x="85839" y="11864"/>
                          <a:pt x="86221" y="17780"/>
                          <a:pt x="90170" y="18767"/>
                        </a:cubicBezTo>
                        <a:cubicBezTo>
                          <a:pt x="98992" y="20971"/>
                          <a:pt x="101573" y="2346"/>
                          <a:pt x="110490" y="564"/>
                        </a:cubicBezTo>
                        <a:cubicBezTo>
                          <a:pt x="114083" y="-154"/>
                          <a:pt x="118483" y="936"/>
                          <a:pt x="121074" y="3527"/>
                        </a:cubicBezTo>
                        <a:cubicBezTo>
                          <a:pt x="124706" y="7159"/>
                          <a:pt x="125250" y="15804"/>
                          <a:pt x="130387" y="15804"/>
                        </a:cubicBezTo>
                        <a:cubicBezTo>
                          <a:pt x="134905" y="15804"/>
                          <a:pt x="136031" y="8748"/>
                          <a:pt x="138854" y="5220"/>
                        </a:cubicBezTo>
                        <a:cubicBezTo>
                          <a:pt x="141361" y="2086"/>
                          <a:pt x="146734" y="2537"/>
                          <a:pt x="150707" y="3104"/>
                        </a:cubicBezTo>
                        <a:cubicBezTo>
                          <a:pt x="155053" y="3724"/>
                          <a:pt x="157888" y="8579"/>
                          <a:pt x="160020" y="12417"/>
                        </a:cubicBezTo>
                        <a:cubicBezTo>
                          <a:pt x="160952" y="14095"/>
                          <a:pt x="161545" y="17539"/>
                          <a:pt x="163407" y="17074"/>
                        </a:cubicBezTo>
                        <a:cubicBezTo>
                          <a:pt x="170001" y="15427"/>
                          <a:pt x="171517" y="5913"/>
                          <a:pt x="176954" y="1834"/>
                        </a:cubicBezTo>
                        <a:cubicBezTo>
                          <a:pt x="179796" y="-298"/>
                          <a:pt x="184053" y="-132"/>
                          <a:pt x="187537" y="564"/>
                        </a:cubicBezTo>
                        <a:cubicBezTo>
                          <a:pt x="193721" y="1800"/>
                          <a:pt x="193508" y="14957"/>
                          <a:pt x="199814" y="14957"/>
                        </a:cubicBezTo>
                      </a:path>
                    </a:pathLst>
                  </a:custGeom>
                  <a:noFill/>
                  <a:ln w="28575">
                    <a:solidFill>
                      <a:srgbClr val="3c78d8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321" name="Google Shape;367;p22"/>
                  <p:cNvGrpSpPr/>
                  <p:nvPr/>
                </p:nvGrpSpPr>
                <p:grpSpPr>
                  <a:xfrm>
                    <a:off x="4921920" y="180360"/>
                    <a:ext cx="3691800" cy="2337840"/>
                    <a:chOff x="4921920" y="180360"/>
                    <a:chExt cx="3691800" cy="2337840"/>
                  </a:xfrm>
                </p:grpSpPr>
                <p:sp>
                  <p:nvSpPr>
                    <p:cNvPr id="322" name="Google Shape;368;p22"/>
                    <p:cNvSpPr/>
                    <p:nvPr/>
                  </p:nvSpPr>
                  <p:spPr>
                    <a:xfrm>
                      <a:off x="4921920" y="1969920"/>
                      <a:ext cx="966960" cy="54828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91440" bIns="91440" anchor="t"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³⁄₂</a:t>
                      </a:r>
                      <a:r>
                        <a:rPr b="0" lang="en" sz="2400" spc="-1" strike="noStrike" baseline="30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+</a:t>
                      </a:r>
                      <a:endParaRPr b="0" lang="en-US" sz="24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323" name="Google Shape;369;p22"/>
                    <p:cNvSpPr/>
                    <p:nvPr/>
                  </p:nvSpPr>
                  <p:spPr>
                    <a:xfrm>
                      <a:off x="4948920" y="180360"/>
                      <a:ext cx="962280" cy="54828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91440" bIns="91440" anchor="t"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⁵⁄₂</a:t>
                      </a:r>
                      <a:r>
                        <a:rPr b="0" lang="en" sz="2400" spc="-1" strike="noStrike" baseline="30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+</a:t>
                      </a:r>
                      <a:endParaRPr b="0" lang="en-US" sz="24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324" name="Google Shape;370;p22"/>
                    <p:cNvSpPr/>
                    <p:nvPr/>
                  </p:nvSpPr>
                  <p:spPr>
                    <a:xfrm>
                      <a:off x="7094880" y="1338840"/>
                      <a:ext cx="1518840" cy="42588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91440" bIns="91440" anchor="t"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i="1" lang="en" sz="1600" spc="-1" strike="noStrike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E</a:t>
                      </a:r>
                      <a:r>
                        <a:rPr b="0" lang="en" sz="1600" spc="-1" strike="noStrike">
                          <a:solidFill>
                            <a:srgbClr val="434343"/>
                          </a:solidFill>
                          <a:latin typeface="EB Garamond"/>
                          <a:ea typeface="EB Garamond"/>
                        </a:rPr>
                        <a:t> = 440.2 keV</a:t>
                      </a:r>
                      <a:endParaRPr b="0" lang="en-US" sz="1600" spc="-1" strike="noStrike">
                        <a:latin typeface="Arial"/>
                      </a:endParaRPr>
                    </a:p>
                  </p:txBody>
                </p:sp>
              </p:grpSp>
              <p:sp>
                <p:nvSpPr>
                  <p:cNvPr id="325" name="Google Shape;371;p22"/>
                  <p:cNvSpPr/>
                  <p:nvPr/>
                </p:nvSpPr>
                <p:spPr>
                  <a:xfrm rot="10800000">
                    <a:off x="7068240" y="596520"/>
                    <a:ext cx="360" cy="159084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28575">
                    <a:solidFill>
                      <a:srgbClr val="595959"/>
                    </a:solidFill>
                    <a:round/>
                    <a:head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26" name="Google Shape;372;p22"/>
                  <p:cNvSpPr/>
                  <p:nvPr/>
                </p:nvSpPr>
                <p:spPr>
                  <a:xfrm rot="10800000">
                    <a:off x="6258600" y="626400"/>
                    <a:ext cx="360" cy="154908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28575">
                    <a:solidFill>
                      <a:srgbClr val="595959"/>
                    </a:solidFill>
                    <a:round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327" name="Google Shape;373;p22"/>
                  <p:cNvGrpSpPr/>
                  <p:nvPr/>
                </p:nvGrpSpPr>
                <p:grpSpPr>
                  <a:xfrm>
                    <a:off x="5506200" y="2258280"/>
                    <a:ext cx="2486520" cy="108000"/>
                    <a:chOff x="5506200" y="2258280"/>
                    <a:chExt cx="2486520" cy="108000"/>
                  </a:xfrm>
                </p:grpSpPr>
                <p:grpSp>
                  <p:nvGrpSpPr>
                    <p:cNvPr id="328" name="Google Shape;374;p22"/>
                    <p:cNvGrpSpPr/>
                    <p:nvPr/>
                  </p:nvGrpSpPr>
                  <p:grpSpPr>
                    <a:xfrm>
                      <a:off x="5506200" y="2258280"/>
                      <a:ext cx="2234880" cy="108000"/>
                      <a:chOff x="5506200" y="2258280"/>
                      <a:chExt cx="2234880" cy="108000"/>
                    </a:xfrm>
                  </p:grpSpPr>
                  <p:sp>
                    <p:nvSpPr>
                      <p:cNvPr id="329" name="Google Shape;375;p22"/>
                      <p:cNvSpPr/>
                      <p:nvPr/>
                    </p:nvSpPr>
                    <p:spPr>
                      <a:xfrm>
                        <a:off x="625680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0" name="Google Shape;376;p22"/>
                      <p:cNvSpPr/>
                      <p:nvPr/>
                    </p:nvSpPr>
                    <p:spPr>
                      <a:xfrm>
                        <a:off x="613188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1" name="Google Shape;377;p22"/>
                      <p:cNvSpPr/>
                      <p:nvPr/>
                    </p:nvSpPr>
                    <p:spPr>
                      <a:xfrm>
                        <a:off x="600660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2" name="Google Shape;378;p22"/>
                      <p:cNvSpPr/>
                      <p:nvPr/>
                    </p:nvSpPr>
                    <p:spPr>
                      <a:xfrm>
                        <a:off x="588168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3" name="Google Shape;379;p22"/>
                      <p:cNvSpPr/>
                      <p:nvPr/>
                    </p:nvSpPr>
                    <p:spPr>
                      <a:xfrm>
                        <a:off x="575640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4" name="Google Shape;380;p22"/>
                      <p:cNvSpPr/>
                      <p:nvPr/>
                    </p:nvSpPr>
                    <p:spPr>
                      <a:xfrm>
                        <a:off x="638208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5" name="Google Shape;381;p22"/>
                      <p:cNvSpPr/>
                      <p:nvPr/>
                    </p:nvSpPr>
                    <p:spPr>
                      <a:xfrm>
                        <a:off x="563112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6" name="Google Shape;382;p22"/>
                      <p:cNvSpPr/>
                      <p:nvPr/>
                    </p:nvSpPr>
                    <p:spPr>
                      <a:xfrm>
                        <a:off x="650700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7" name="Google Shape;383;p22"/>
                      <p:cNvSpPr/>
                      <p:nvPr/>
                    </p:nvSpPr>
                    <p:spPr>
                      <a:xfrm>
                        <a:off x="550620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8" name="Google Shape;384;p22"/>
                      <p:cNvSpPr/>
                      <p:nvPr/>
                    </p:nvSpPr>
                    <p:spPr>
                      <a:xfrm>
                        <a:off x="738288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39" name="Google Shape;385;p22"/>
                      <p:cNvSpPr/>
                      <p:nvPr/>
                    </p:nvSpPr>
                    <p:spPr>
                      <a:xfrm>
                        <a:off x="725796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0" name="Google Shape;386;p22"/>
                      <p:cNvSpPr/>
                      <p:nvPr/>
                    </p:nvSpPr>
                    <p:spPr>
                      <a:xfrm>
                        <a:off x="713268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1" name="Google Shape;387;p22"/>
                      <p:cNvSpPr/>
                      <p:nvPr/>
                    </p:nvSpPr>
                    <p:spPr>
                      <a:xfrm>
                        <a:off x="700776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2" name="Google Shape;388;p22"/>
                      <p:cNvSpPr/>
                      <p:nvPr/>
                    </p:nvSpPr>
                    <p:spPr>
                      <a:xfrm>
                        <a:off x="688248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3" name="Google Shape;389;p22"/>
                      <p:cNvSpPr/>
                      <p:nvPr/>
                    </p:nvSpPr>
                    <p:spPr>
                      <a:xfrm>
                        <a:off x="750816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4" name="Google Shape;390;p22"/>
                      <p:cNvSpPr/>
                      <p:nvPr/>
                    </p:nvSpPr>
                    <p:spPr>
                      <a:xfrm>
                        <a:off x="675720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5" name="Google Shape;391;p22"/>
                      <p:cNvSpPr/>
                      <p:nvPr/>
                    </p:nvSpPr>
                    <p:spPr>
                      <a:xfrm>
                        <a:off x="763308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6" name="Google Shape;392;p22"/>
                      <p:cNvSpPr/>
                      <p:nvPr/>
                    </p:nvSpPr>
                    <p:spPr>
                      <a:xfrm>
                        <a:off x="663228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  <p:grpSp>
                  <p:nvGrpSpPr>
                    <p:cNvPr id="347" name="Google Shape;393;p22"/>
                    <p:cNvGrpSpPr/>
                    <p:nvPr/>
                  </p:nvGrpSpPr>
                  <p:grpSpPr>
                    <a:xfrm>
                      <a:off x="7759800" y="2258280"/>
                      <a:ext cx="232920" cy="108000"/>
                      <a:chOff x="7759800" y="2258280"/>
                      <a:chExt cx="232920" cy="108000"/>
                    </a:xfrm>
                  </p:grpSpPr>
                  <p:sp>
                    <p:nvSpPr>
                      <p:cNvPr id="348" name="Google Shape;394;p22"/>
                      <p:cNvSpPr/>
                      <p:nvPr/>
                    </p:nvSpPr>
                    <p:spPr>
                      <a:xfrm>
                        <a:off x="775980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49" name="Google Shape;395;p22"/>
                      <p:cNvSpPr/>
                      <p:nvPr/>
                    </p:nvSpPr>
                    <p:spPr>
                      <a:xfrm>
                        <a:off x="7884720" y="2258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rgbClr val="1c4587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</p:grpSp>
              <p:grpSp>
                <p:nvGrpSpPr>
                  <p:cNvPr id="350" name="Google Shape;396;p22"/>
                  <p:cNvGrpSpPr/>
                  <p:nvPr/>
                </p:nvGrpSpPr>
                <p:grpSpPr>
                  <a:xfrm>
                    <a:off x="6350040" y="474120"/>
                    <a:ext cx="608400" cy="108000"/>
                    <a:chOff x="6350040" y="474120"/>
                    <a:chExt cx="608400" cy="108000"/>
                  </a:xfrm>
                </p:grpSpPr>
                <p:sp>
                  <p:nvSpPr>
                    <p:cNvPr id="351" name="Google Shape;397;p22"/>
                    <p:cNvSpPr/>
                    <p:nvPr/>
                  </p:nvSpPr>
                  <p:spPr>
                    <a:xfrm>
                      <a:off x="6850440" y="474120"/>
                      <a:ext cx="108000" cy="108000"/>
                    </a:xfrm>
                    <a:prstGeom prst="ellipse">
                      <a:avLst/>
                    </a:prstGeom>
                    <a:solidFill>
                      <a:srgbClr val="3c78d8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352" name="Google Shape;398;p22"/>
                    <p:cNvSpPr/>
                    <p:nvPr/>
                  </p:nvSpPr>
                  <p:spPr>
                    <a:xfrm>
                      <a:off x="6725520" y="474120"/>
                      <a:ext cx="108000" cy="108000"/>
                    </a:xfrm>
                    <a:prstGeom prst="ellipse">
                      <a:avLst/>
                    </a:prstGeom>
                    <a:solidFill>
                      <a:srgbClr val="3c78d8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353" name="Google Shape;399;p22"/>
                    <p:cNvSpPr/>
                    <p:nvPr/>
                  </p:nvSpPr>
                  <p:spPr>
                    <a:xfrm>
                      <a:off x="6600240" y="474120"/>
                      <a:ext cx="108000" cy="108000"/>
                    </a:xfrm>
                    <a:prstGeom prst="ellipse">
                      <a:avLst/>
                    </a:prstGeom>
                    <a:solidFill>
                      <a:srgbClr val="3c78d8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354" name="Google Shape;400;p22"/>
                    <p:cNvSpPr/>
                    <p:nvPr/>
                  </p:nvSpPr>
                  <p:spPr>
                    <a:xfrm>
                      <a:off x="6475320" y="474120"/>
                      <a:ext cx="108000" cy="108000"/>
                    </a:xfrm>
                    <a:prstGeom prst="ellipse">
                      <a:avLst/>
                    </a:prstGeom>
                    <a:solidFill>
                      <a:srgbClr val="3c78d8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355" name="Google Shape;401;p22"/>
                    <p:cNvSpPr/>
                    <p:nvPr/>
                  </p:nvSpPr>
                  <p:spPr>
                    <a:xfrm>
                      <a:off x="6350040" y="474120"/>
                      <a:ext cx="108000" cy="108000"/>
                    </a:xfrm>
                    <a:prstGeom prst="ellipse">
                      <a:avLst/>
                    </a:prstGeom>
                    <a:solidFill>
                      <a:srgbClr val="3c78d8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</p:grpSp>
          <p:sp>
            <p:nvSpPr>
              <p:cNvPr id="356" name="Google Shape;402;p22"/>
              <p:cNvSpPr/>
              <p:nvPr/>
            </p:nvSpPr>
            <p:spPr>
              <a:xfrm>
                <a:off x="4812840" y="1370520"/>
                <a:ext cx="1598760" cy="425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t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i="1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T ~ </a:t>
                </a: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40 keV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357" name="Google Shape;403;p22"/>
              <p:cNvSpPr/>
              <p:nvPr/>
            </p:nvSpPr>
            <p:spPr>
              <a:xfrm>
                <a:off x="5884200" y="93240"/>
                <a:ext cx="1598760" cy="425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t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20% excited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</p:grpSp>
      <p:grpSp>
        <p:nvGrpSpPr>
          <p:cNvPr id="358" name="Google Shape;404;p22"/>
          <p:cNvGrpSpPr/>
          <p:nvPr/>
        </p:nvGrpSpPr>
        <p:grpSpPr>
          <a:xfrm>
            <a:off x="28080" y="874800"/>
            <a:ext cx="3951360" cy="1643400"/>
            <a:chOff x="28080" y="874800"/>
            <a:chExt cx="3951360" cy="1643400"/>
          </a:xfrm>
        </p:grpSpPr>
        <p:sp>
          <p:nvSpPr>
            <p:cNvPr id="359" name="Google Shape;405;p22"/>
            <p:cNvSpPr/>
            <p:nvPr/>
          </p:nvSpPr>
          <p:spPr>
            <a:xfrm rot="21577200">
              <a:off x="145080" y="1532880"/>
              <a:ext cx="1564200" cy="11664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cc412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Google Shape;406;p22"/>
            <p:cNvSpPr/>
            <p:nvPr/>
          </p:nvSpPr>
          <p:spPr>
            <a:xfrm rot="21577800">
              <a:off x="28080" y="1658520"/>
              <a:ext cx="1605240" cy="11664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ea99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Google Shape;407;p22"/>
            <p:cNvSpPr/>
            <p:nvPr/>
          </p:nvSpPr>
          <p:spPr>
            <a:xfrm>
              <a:off x="2650320" y="1612440"/>
              <a:ext cx="132912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16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E = </a:t>
              </a:r>
              <a:r>
                <a:rPr b="0" lang="en" sz="16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14.4 keV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62" name="Google Shape;408;p22"/>
            <p:cNvSpPr/>
            <p:nvPr/>
          </p:nvSpPr>
          <p:spPr>
            <a:xfrm>
              <a:off x="2699640" y="1618200"/>
              <a:ext cx="901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674ea7"/>
              </a:solidFill>
              <a:prstDash val="lg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Google Shape;409;p22"/>
            <p:cNvSpPr/>
            <p:nvPr/>
          </p:nvSpPr>
          <p:spPr>
            <a:xfrm>
              <a:off x="1397520" y="874800"/>
              <a:ext cx="159876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1% excited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64" name="Google Shape;410;p22"/>
            <p:cNvSpPr/>
            <p:nvPr/>
          </p:nvSpPr>
          <p:spPr>
            <a:xfrm>
              <a:off x="321840" y="1617120"/>
              <a:ext cx="159876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T ~ 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1</a:t>
              </a:r>
              <a:r>
                <a:rPr b="0" i="1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keV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65" name="Google Shape;411;p22"/>
            <p:cNvSpPr/>
            <p:nvPr/>
          </p:nvSpPr>
          <p:spPr>
            <a:xfrm>
              <a:off x="924120" y="2312280"/>
              <a:ext cx="2694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Google Shape;412;p22"/>
            <p:cNvSpPr/>
            <p:nvPr/>
          </p:nvSpPr>
          <p:spPr>
            <a:xfrm rot="21577800">
              <a:off x="252720" y="1581840"/>
              <a:ext cx="1380960" cy="11664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67" name="Google Shape;413;p22"/>
            <p:cNvGrpSpPr/>
            <p:nvPr/>
          </p:nvGrpSpPr>
          <p:grpSpPr>
            <a:xfrm>
              <a:off x="444240" y="933120"/>
              <a:ext cx="3140640" cy="1585080"/>
              <a:chOff x="444240" y="933120"/>
              <a:chExt cx="3140640" cy="1585080"/>
            </a:xfrm>
          </p:grpSpPr>
          <p:sp>
            <p:nvSpPr>
              <p:cNvPr id="368" name="Google Shape;414;p22"/>
              <p:cNvSpPr/>
              <p:nvPr/>
            </p:nvSpPr>
            <p:spPr>
              <a:xfrm>
                <a:off x="444240" y="1969920"/>
                <a:ext cx="597600" cy="54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2400" spc="-1" strike="noStrike">
                    <a:solidFill>
                      <a:srgbClr val="434343"/>
                    </a:solidFill>
                    <a:latin typeface="EB Garamond"/>
                    <a:ea typeface="EB Garamond"/>
                  </a:rPr>
                  <a:t>½</a:t>
                </a:r>
                <a:r>
                  <a:rPr b="0" lang="en" sz="2400" spc="-1" strike="noStrike" baseline="30000">
                    <a:solidFill>
                      <a:srgbClr val="434343"/>
                    </a:solidFill>
                    <a:latin typeface="EB Garamond"/>
                    <a:ea typeface="EB Garamond"/>
                  </a:rPr>
                  <a:t>+</a:t>
                </a:r>
                <a:endParaRPr b="0" lang="en-US" sz="2400" spc="-1" strike="noStrike">
                  <a:latin typeface="Arial"/>
                </a:endParaRPr>
              </a:p>
            </p:txBody>
          </p:sp>
          <p:sp>
            <p:nvSpPr>
              <p:cNvPr id="369" name="Google Shape;415;p22"/>
              <p:cNvSpPr/>
              <p:nvPr/>
            </p:nvSpPr>
            <p:spPr>
              <a:xfrm>
                <a:off x="890280" y="1290600"/>
                <a:ext cx="2694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" name="Google Shape;416;p22"/>
              <p:cNvSpPr/>
              <p:nvPr/>
            </p:nvSpPr>
            <p:spPr>
              <a:xfrm>
                <a:off x="471240" y="933120"/>
                <a:ext cx="962280" cy="54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2400" spc="-1" strike="noStrike">
                    <a:solidFill>
                      <a:srgbClr val="434343"/>
                    </a:solidFill>
                    <a:latin typeface="EB Garamond"/>
                    <a:ea typeface="EB Garamond"/>
                  </a:rPr>
                  <a:t>³⁄₂</a:t>
                </a:r>
                <a:r>
                  <a:rPr b="0" lang="en" sz="2400" spc="-1" strike="noStrike" baseline="30000">
                    <a:solidFill>
                      <a:srgbClr val="434343"/>
                    </a:solidFill>
                    <a:latin typeface="EB Garamond"/>
                    <a:ea typeface="EB Garamond"/>
                  </a:rPr>
                  <a:t>+</a:t>
                </a:r>
                <a:endParaRPr b="0" lang="en-US" sz="2400" spc="-1" strike="noStrike">
                  <a:latin typeface="Arial"/>
                </a:endParaRPr>
              </a:p>
            </p:txBody>
          </p:sp>
        </p:grpSp>
        <p:sp>
          <p:nvSpPr>
            <p:cNvPr id="371" name="Google Shape;417;p22"/>
            <p:cNvSpPr/>
            <p:nvPr/>
          </p:nvSpPr>
          <p:spPr>
            <a:xfrm rot="10800000">
              <a:off x="2590560" y="1361880"/>
              <a:ext cx="360" cy="852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595959"/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Google Shape;418;p22"/>
            <p:cNvSpPr/>
            <p:nvPr/>
          </p:nvSpPr>
          <p:spPr>
            <a:xfrm rot="10800000">
              <a:off x="1780920" y="1378080"/>
              <a:ext cx="360" cy="83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73" name="Google Shape;419;p22"/>
            <p:cNvGrpSpPr/>
            <p:nvPr/>
          </p:nvGrpSpPr>
          <p:grpSpPr>
            <a:xfrm>
              <a:off x="1028160" y="2258280"/>
              <a:ext cx="2486880" cy="108000"/>
              <a:chOff x="1028160" y="2258280"/>
              <a:chExt cx="2486880" cy="108000"/>
            </a:xfrm>
          </p:grpSpPr>
          <p:grpSp>
            <p:nvGrpSpPr>
              <p:cNvPr id="374" name="Google Shape;420;p22"/>
              <p:cNvGrpSpPr/>
              <p:nvPr/>
            </p:nvGrpSpPr>
            <p:grpSpPr>
              <a:xfrm>
                <a:off x="1028160" y="2258280"/>
                <a:ext cx="2235240" cy="108000"/>
                <a:chOff x="1028160" y="2258280"/>
                <a:chExt cx="2235240" cy="108000"/>
              </a:xfrm>
            </p:grpSpPr>
            <p:sp>
              <p:nvSpPr>
                <p:cNvPr id="375" name="Google Shape;421;p22"/>
                <p:cNvSpPr/>
                <p:nvPr/>
              </p:nvSpPr>
              <p:spPr>
                <a:xfrm>
                  <a:off x="177912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6" name="Google Shape;422;p22"/>
                <p:cNvSpPr/>
                <p:nvPr/>
              </p:nvSpPr>
              <p:spPr>
                <a:xfrm>
                  <a:off x="165384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7" name="Google Shape;423;p22"/>
                <p:cNvSpPr/>
                <p:nvPr/>
              </p:nvSpPr>
              <p:spPr>
                <a:xfrm>
                  <a:off x="152892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8" name="Google Shape;424;p22"/>
                <p:cNvSpPr/>
                <p:nvPr/>
              </p:nvSpPr>
              <p:spPr>
                <a:xfrm>
                  <a:off x="140364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" name="Google Shape;425;p22"/>
                <p:cNvSpPr/>
                <p:nvPr/>
              </p:nvSpPr>
              <p:spPr>
                <a:xfrm>
                  <a:off x="127872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" name="Google Shape;426;p22"/>
                <p:cNvSpPr/>
                <p:nvPr/>
              </p:nvSpPr>
              <p:spPr>
                <a:xfrm>
                  <a:off x="190404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" name="Google Shape;427;p22"/>
                <p:cNvSpPr/>
                <p:nvPr/>
              </p:nvSpPr>
              <p:spPr>
                <a:xfrm>
                  <a:off x="115344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2" name="Google Shape;428;p22"/>
                <p:cNvSpPr/>
                <p:nvPr/>
              </p:nvSpPr>
              <p:spPr>
                <a:xfrm>
                  <a:off x="202932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3" name="Google Shape;429;p22"/>
                <p:cNvSpPr/>
                <p:nvPr/>
              </p:nvSpPr>
              <p:spPr>
                <a:xfrm>
                  <a:off x="102816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" name="Google Shape;430;p22"/>
                <p:cNvSpPr/>
                <p:nvPr/>
              </p:nvSpPr>
              <p:spPr>
                <a:xfrm>
                  <a:off x="290520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" name="Google Shape;431;p22"/>
                <p:cNvSpPr/>
                <p:nvPr/>
              </p:nvSpPr>
              <p:spPr>
                <a:xfrm>
                  <a:off x="277992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6" name="Google Shape;432;p22"/>
                <p:cNvSpPr/>
                <p:nvPr/>
              </p:nvSpPr>
              <p:spPr>
                <a:xfrm>
                  <a:off x="265500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7" name="Google Shape;433;p22"/>
                <p:cNvSpPr/>
                <p:nvPr/>
              </p:nvSpPr>
              <p:spPr>
                <a:xfrm>
                  <a:off x="252972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8" name="Google Shape;434;p22"/>
                <p:cNvSpPr/>
                <p:nvPr/>
              </p:nvSpPr>
              <p:spPr>
                <a:xfrm>
                  <a:off x="240480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9" name="Google Shape;435;p22"/>
                <p:cNvSpPr/>
                <p:nvPr/>
              </p:nvSpPr>
              <p:spPr>
                <a:xfrm>
                  <a:off x="303012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0" name="Google Shape;436;p22"/>
                <p:cNvSpPr/>
                <p:nvPr/>
              </p:nvSpPr>
              <p:spPr>
                <a:xfrm>
                  <a:off x="227952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1" name="Google Shape;437;p22"/>
                <p:cNvSpPr/>
                <p:nvPr/>
              </p:nvSpPr>
              <p:spPr>
                <a:xfrm>
                  <a:off x="315540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2" name="Google Shape;438;p22"/>
                <p:cNvSpPr/>
                <p:nvPr/>
              </p:nvSpPr>
              <p:spPr>
                <a:xfrm>
                  <a:off x="215424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93" name="Google Shape;439;p22"/>
              <p:cNvGrpSpPr/>
              <p:nvPr/>
            </p:nvGrpSpPr>
            <p:grpSpPr>
              <a:xfrm>
                <a:off x="3281760" y="2258280"/>
                <a:ext cx="233280" cy="108000"/>
                <a:chOff x="3281760" y="2258280"/>
                <a:chExt cx="233280" cy="108000"/>
              </a:xfrm>
            </p:grpSpPr>
            <p:sp>
              <p:nvSpPr>
                <p:cNvPr id="394" name="Google Shape;440;p22"/>
                <p:cNvSpPr/>
                <p:nvPr/>
              </p:nvSpPr>
              <p:spPr>
                <a:xfrm>
                  <a:off x="328176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5" name="Google Shape;441;p22"/>
                <p:cNvSpPr/>
                <p:nvPr/>
              </p:nvSpPr>
              <p:spPr>
                <a:xfrm>
                  <a:off x="3407040" y="2258280"/>
                  <a:ext cx="108000" cy="108000"/>
                </a:xfrm>
                <a:prstGeom prst="ellipse">
                  <a:avLst/>
                </a:prstGeom>
                <a:solidFill>
                  <a:srgbClr val="4c113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396" name="Google Shape;442;p22"/>
            <p:cNvSpPr/>
            <p:nvPr/>
          </p:nvSpPr>
          <p:spPr>
            <a:xfrm>
              <a:off x="2163240" y="1241640"/>
              <a:ext cx="108000" cy="108000"/>
            </a:xfrm>
            <a:prstGeom prst="chord">
              <a:avLst>
                <a:gd name="adj1" fmla="val 6403698"/>
                <a:gd name="adj2" fmla="val 16200000"/>
              </a:avLst>
            </a:pr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447;p23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4. Another source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8" name="Google Shape;448;p23" descr=""/>
          <p:cNvPicPr/>
          <p:nvPr/>
        </p:nvPicPr>
        <p:blipFill>
          <a:blip r:embed="rId1"/>
          <a:srcRect l="0" t="60655" r="53434" b="0"/>
          <a:stretch/>
        </p:blipFill>
        <p:spPr>
          <a:xfrm>
            <a:off x="1155600" y="3167280"/>
            <a:ext cx="3550320" cy="454680"/>
          </a:xfrm>
          <a:prstGeom prst="rect">
            <a:avLst/>
          </a:prstGeom>
          <a:ln w="0">
            <a:noFill/>
          </a:ln>
        </p:spPr>
      </p:pic>
      <p:sp>
        <p:nvSpPr>
          <p:cNvPr id="399" name="Google Shape;449;p23"/>
          <p:cNvSpPr/>
          <p:nvPr/>
        </p:nvSpPr>
        <p:spPr>
          <a:xfrm rot="10800000">
            <a:off x="1469880" y="2712600"/>
            <a:ext cx="360" cy="45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PlaceHolder 1"/>
          <p:cNvSpPr>
            <a:spLocks noGrp="1"/>
          </p:cNvSpPr>
          <p:nvPr>
            <p:ph type="sldNum" idx="13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C23A3D0-16A5-4567-A2F4-56ADE770AB48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1" name="Google Shape;451;p23"/>
          <p:cNvSpPr/>
          <p:nvPr/>
        </p:nvSpPr>
        <p:spPr>
          <a:xfrm>
            <a:off x="1291320" y="1083600"/>
            <a:ext cx="299736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Abundance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Google Shape;452;p23"/>
          <p:cNvSpPr/>
          <p:nvPr/>
        </p:nvSpPr>
        <p:spPr>
          <a:xfrm rot="10800000">
            <a:off x="2777760" y="1463400"/>
            <a:ext cx="360" cy="45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Google Shape;453;p23"/>
          <p:cNvSpPr/>
          <p:nvPr/>
        </p:nvSpPr>
        <p:spPr>
          <a:xfrm>
            <a:off x="2815200" y="1083600"/>
            <a:ext cx="299736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Excited fraction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4" name="Google Shape;454;p23"/>
          <p:cNvSpPr/>
          <p:nvPr/>
        </p:nvSpPr>
        <p:spPr>
          <a:xfrm rot="10800000">
            <a:off x="4225680" y="1463400"/>
            <a:ext cx="360" cy="45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5" name="Google Shape;455;p23" descr=""/>
          <p:cNvPicPr/>
          <p:nvPr/>
        </p:nvPicPr>
        <p:blipFill>
          <a:blip r:embed="rId2"/>
          <a:stretch/>
        </p:blipFill>
        <p:spPr>
          <a:xfrm>
            <a:off x="152280" y="1900800"/>
            <a:ext cx="8838360" cy="79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Num" idx="14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540036C-46EF-4D33-81D6-115F287B42B5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07" name=""/>
              <p:cNvSpPr txBox="1"/>
              <p:nvPr/>
            </p:nvSpPr>
            <p:spPr>
              <a:xfrm>
                <a:off x="4194000" y="2379600"/>
                <a:ext cx="719280" cy="35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67;p25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4. Another source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9" name="PlaceHolder 1"/>
          <p:cNvSpPr>
            <a:spLocks noGrp="1"/>
          </p:cNvSpPr>
          <p:nvPr>
            <p:ph type="sldNum" idx="15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537C801-B580-4D47-A01B-FBB9B43E4803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10" name="Google Shape;469;p25" descr=""/>
          <p:cNvPicPr/>
          <p:nvPr/>
        </p:nvPicPr>
        <p:blipFill>
          <a:blip r:embed="rId1"/>
          <a:stretch/>
        </p:blipFill>
        <p:spPr>
          <a:xfrm>
            <a:off x="255600" y="689040"/>
            <a:ext cx="8632080" cy="4396680"/>
          </a:xfrm>
          <a:prstGeom prst="rect">
            <a:avLst/>
          </a:prstGeom>
          <a:ln w="9525">
            <a:solidFill>
              <a:srgbClr val="595959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Num" idx="16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1174B0A-175F-4478-AA5E-35C12F810D17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2" name="Google Shape;475;p26"/>
          <p:cNvSpPr/>
          <p:nvPr/>
        </p:nvSpPr>
        <p:spPr>
          <a:xfrm>
            <a:off x="4917240" y="471528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(Limongi, Roberti, Chieffi &amp; Nomoto 2023)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413" name="Google Shape;476;p26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5. Detection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14" name="Google Shape;477;p26"/>
          <p:cNvGrpSpPr/>
          <p:nvPr/>
        </p:nvGrpSpPr>
        <p:grpSpPr>
          <a:xfrm>
            <a:off x="169920" y="731880"/>
            <a:ext cx="3022920" cy="3195360"/>
            <a:chOff x="169920" y="731880"/>
            <a:chExt cx="3022920" cy="3195360"/>
          </a:xfrm>
        </p:grpSpPr>
        <p:sp>
          <p:nvSpPr>
            <p:cNvPr id="415" name="Google Shape;478;p26"/>
            <p:cNvSpPr/>
            <p:nvPr/>
          </p:nvSpPr>
          <p:spPr>
            <a:xfrm>
              <a:off x="258480" y="731880"/>
              <a:ext cx="2845800" cy="2845800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Google Shape;479;p26"/>
            <p:cNvSpPr/>
            <p:nvPr/>
          </p:nvSpPr>
          <p:spPr>
            <a:xfrm>
              <a:off x="1566000" y="2039760"/>
              <a:ext cx="230400" cy="230400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cfe2f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Google Shape;480;p26"/>
            <p:cNvSpPr/>
            <p:nvPr/>
          </p:nvSpPr>
          <p:spPr>
            <a:xfrm>
              <a:off x="169920" y="3607200"/>
              <a:ext cx="3022920" cy="32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0400" bIns="32040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12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C →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16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O,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20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Ne,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23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Na</a:t>
              </a:r>
              <a:r>
                <a:rPr b="1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24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Mg 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~10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3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years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18" name="Google Shape;481;p26"/>
          <p:cNvGrpSpPr/>
          <p:nvPr/>
        </p:nvGrpSpPr>
        <p:grpSpPr>
          <a:xfrm>
            <a:off x="3105720" y="1708200"/>
            <a:ext cx="4391280" cy="496800"/>
            <a:chOff x="3105720" y="1708200"/>
            <a:chExt cx="4391280" cy="496800"/>
          </a:xfrm>
        </p:grpSpPr>
        <p:sp>
          <p:nvSpPr>
            <p:cNvPr id="419" name="Google Shape;482;p26"/>
            <p:cNvSpPr/>
            <p:nvPr/>
          </p:nvSpPr>
          <p:spPr>
            <a:xfrm>
              <a:off x="4474080" y="1884960"/>
              <a:ext cx="3022920" cy="32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0400" bIns="32040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Electron capture supernova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0" name="Google Shape;483;p26"/>
            <p:cNvSpPr/>
            <p:nvPr/>
          </p:nvSpPr>
          <p:spPr>
            <a:xfrm>
              <a:off x="3338640" y="2126160"/>
              <a:ext cx="1055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Google Shape;484;p26"/>
            <p:cNvSpPr/>
            <p:nvPr/>
          </p:nvSpPr>
          <p:spPr>
            <a:xfrm>
              <a:off x="3105720" y="1708200"/>
              <a:ext cx="1451520" cy="32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0400" bIns="32040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8.5 ~ 9.5 M</a:t>
              </a:r>
              <a:r>
                <a:rPr b="0" i="1" lang="en" sz="1600" spc="-1" strike="noStrike" baseline="-25000">
                  <a:solidFill>
                    <a:srgbClr val="595959"/>
                  </a:solidFill>
                  <a:latin typeface="EB Garamond"/>
                  <a:ea typeface="EB Garamond"/>
                </a:rPr>
                <a:t>⊙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422" name="Google Shape;485;p26"/>
          <p:cNvGrpSpPr/>
          <p:nvPr/>
        </p:nvGrpSpPr>
        <p:grpSpPr>
          <a:xfrm>
            <a:off x="3105720" y="1004400"/>
            <a:ext cx="5557320" cy="499320"/>
            <a:chOff x="3105720" y="1004400"/>
            <a:chExt cx="5557320" cy="499320"/>
          </a:xfrm>
        </p:grpSpPr>
        <p:grpSp>
          <p:nvGrpSpPr>
            <p:cNvPr id="423" name="Google Shape;486;p26"/>
            <p:cNvGrpSpPr/>
            <p:nvPr/>
          </p:nvGrpSpPr>
          <p:grpSpPr>
            <a:xfrm>
              <a:off x="3105720" y="1004400"/>
              <a:ext cx="5557320" cy="499320"/>
              <a:chOff x="3105720" y="1004400"/>
              <a:chExt cx="5557320" cy="499320"/>
            </a:xfrm>
          </p:grpSpPr>
          <p:sp>
            <p:nvSpPr>
              <p:cNvPr id="424" name="Google Shape;487;p26"/>
              <p:cNvSpPr/>
              <p:nvPr/>
            </p:nvSpPr>
            <p:spPr>
              <a:xfrm>
                <a:off x="3338640" y="1440360"/>
                <a:ext cx="10551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595959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5" name="Google Shape;488;p26"/>
              <p:cNvGrpSpPr/>
              <p:nvPr/>
            </p:nvGrpSpPr>
            <p:grpSpPr>
              <a:xfrm>
                <a:off x="3105720" y="1004400"/>
                <a:ext cx="5557320" cy="499320"/>
                <a:chOff x="3105720" y="1004400"/>
                <a:chExt cx="5557320" cy="499320"/>
              </a:xfrm>
            </p:grpSpPr>
            <p:sp>
              <p:nvSpPr>
                <p:cNvPr id="426" name="Google Shape;489;p26"/>
                <p:cNvSpPr/>
                <p:nvPr/>
              </p:nvSpPr>
              <p:spPr>
                <a:xfrm>
                  <a:off x="4716720" y="1183680"/>
                  <a:ext cx="3946320" cy="3200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20400" bIns="320400" anchor="t">
                  <a:noAutofit/>
                </a:bodyPr>
                <a:p>
                  <a:pPr algn="r"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" sz="18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O/Ne white dwarf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427" name="Google Shape;490;p26"/>
                <p:cNvSpPr/>
                <p:nvPr/>
              </p:nvSpPr>
              <p:spPr>
                <a:xfrm>
                  <a:off x="4488120" y="1183680"/>
                  <a:ext cx="1125000" cy="3200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20400" bIns="32040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" sz="18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Mass loss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428" name="Google Shape;491;p26"/>
                <p:cNvSpPr/>
                <p:nvPr/>
              </p:nvSpPr>
              <p:spPr>
                <a:xfrm>
                  <a:off x="3105720" y="1004400"/>
                  <a:ext cx="1451520" cy="3200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20400" bIns="320400" anchor="t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i="1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7.5 ~ 8.5 M</a:t>
                  </a:r>
                  <a:r>
                    <a:rPr b="0" i="1" lang="en" sz="1600" spc="-1" strike="noStrike" baseline="-25000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⊙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429" name="Google Shape;492;p26"/>
            <p:cNvSpPr/>
            <p:nvPr/>
          </p:nvSpPr>
          <p:spPr>
            <a:xfrm>
              <a:off x="5700960" y="1440360"/>
              <a:ext cx="1055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0" name="Google Shape;493;p26"/>
          <p:cNvGrpSpPr/>
          <p:nvPr/>
        </p:nvGrpSpPr>
        <p:grpSpPr>
          <a:xfrm>
            <a:off x="3105720" y="2394000"/>
            <a:ext cx="5862240" cy="512640"/>
            <a:chOff x="3105720" y="2394000"/>
            <a:chExt cx="5862240" cy="512640"/>
          </a:xfrm>
        </p:grpSpPr>
        <p:sp>
          <p:nvSpPr>
            <p:cNvPr id="431" name="Google Shape;494;p26"/>
            <p:cNvSpPr/>
            <p:nvPr/>
          </p:nvSpPr>
          <p:spPr>
            <a:xfrm>
              <a:off x="5268240" y="2586600"/>
              <a:ext cx="3699720" cy="32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0400" bIns="320400" anchor="t">
              <a:noAutofit/>
            </a:bodyPr>
            <a:p>
              <a:pPr algn="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Direct collapse supernova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32" name="Google Shape;495;p26"/>
            <p:cNvSpPr/>
            <p:nvPr/>
          </p:nvSpPr>
          <p:spPr>
            <a:xfrm>
              <a:off x="4488120" y="2586600"/>
              <a:ext cx="1994400" cy="32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0400" bIns="32040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Ne &amp; Si burning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33" name="Google Shape;496;p26"/>
            <p:cNvSpPr/>
            <p:nvPr/>
          </p:nvSpPr>
          <p:spPr>
            <a:xfrm>
              <a:off x="3338640" y="2811960"/>
              <a:ext cx="1055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Google Shape;497;p26"/>
            <p:cNvSpPr/>
            <p:nvPr/>
          </p:nvSpPr>
          <p:spPr>
            <a:xfrm>
              <a:off x="3105720" y="2394000"/>
              <a:ext cx="1451520" cy="32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0400" bIns="32040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&gt; 9.5 M</a:t>
              </a:r>
              <a:r>
                <a:rPr b="0" i="1" lang="en" sz="1600" spc="-1" strike="noStrike" baseline="-25000">
                  <a:solidFill>
                    <a:srgbClr val="595959"/>
                  </a:solidFill>
                  <a:latin typeface="EB Garamond"/>
                  <a:ea typeface="EB Garamond"/>
                </a:rPr>
                <a:t>⊙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35" name="Google Shape;498;p26"/>
            <p:cNvSpPr/>
            <p:nvPr/>
          </p:nvSpPr>
          <p:spPr>
            <a:xfrm>
              <a:off x="6158160" y="2811960"/>
              <a:ext cx="379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6" name="Google Shape;499;p26"/>
          <p:cNvSpPr/>
          <p:nvPr/>
        </p:nvSpPr>
        <p:spPr>
          <a:xfrm>
            <a:off x="3739680" y="3574080"/>
            <a:ext cx="5103360" cy="12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Population of axion-producing stars in Milky Way constrained by average of one supernova every ~40 years, and one O/Ne white dwarf every ~175 years.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7" name="Google Shape;500;p26"/>
          <p:cNvSpPr/>
          <p:nvPr/>
        </p:nvSpPr>
        <p:spPr>
          <a:xfrm>
            <a:off x="3285360" y="3331800"/>
            <a:ext cx="5580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505;p27"/>
          <p:cNvSpPr/>
          <p:nvPr/>
        </p:nvSpPr>
        <p:spPr>
          <a:xfrm>
            <a:off x="0" y="-32040"/>
            <a:ext cx="5274360" cy="5274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Google Shape;506;p27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5. Detection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0" name="Google Shape;507;p27"/>
          <p:cNvSpPr/>
          <p:nvPr/>
        </p:nvSpPr>
        <p:spPr>
          <a:xfrm>
            <a:off x="2872800" y="1480680"/>
            <a:ext cx="207972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Google Shape;508;p27"/>
          <p:cNvSpPr/>
          <p:nvPr/>
        </p:nvSpPr>
        <p:spPr>
          <a:xfrm rot="16413600">
            <a:off x="2709360" y="3569040"/>
            <a:ext cx="71640" cy="71640"/>
          </a:xfrm>
          <a:prstGeom prst="ellipse">
            <a:avLst/>
          </a:prstGeom>
          <a:solidFill>
            <a:srgbClr val="6aa84f"/>
          </a:solidFill>
          <a:ln w="381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PlaceHolder 1"/>
          <p:cNvSpPr>
            <a:spLocks noGrp="1"/>
          </p:cNvSpPr>
          <p:nvPr>
            <p:ph type="sldNum" idx="17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0365119-DF7D-423E-93A8-869B731B3105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3" name="Google Shape;510;p27"/>
          <p:cNvSpPr/>
          <p:nvPr/>
        </p:nvSpPr>
        <p:spPr>
          <a:xfrm>
            <a:off x="4917240" y="471528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(Verberne &amp; Vink 2021; Calore et al. 2024)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44" name="Google Shape;511;p27"/>
          <p:cNvSpPr/>
          <p:nvPr/>
        </p:nvSpPr>
        <p:spPr>
          <a:xfrm rot="11004000">
            <a:off x="916560" y="1972800"/>
            <a:ext cx="393120" cy="393120"/>
          </a:xfrm>
          <a:prstGeom prst="ellipse">
            <a:avLst/>
          </a:prstGeom>
          <a:solidFill>
            <a:srgbClr val="ff0000">
              <a:alpha val="5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Google Shape;512;p27"/>
          <p:cNvSpPr/>
          <p:nvPr/>
        </p:nvSpPr>
        <p:spPr>
          <a:xfrm rot="205200">
            <a:off x="1347120" y="2388960"/>
            <a:ext cx="668160" cy="53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351c7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Google Shape;513;p27"/>
          <p:cNvSpPr/>
          <p:nvPr/>
        </p:nvSpPr>
        <p:spPr>
          <a:xfrm>
            <a:off x="2430000" y="3466800"/>
            <a:ext cx="129636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c4587"/>
                </a:solidFill>
                <a:latin typeface="EB Garamond"/>
                <a:ea typeface="EB Garamond"/>
              </a:rPr>
              <a:t>Earth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7" name="Google Shape;514;p27"/>
          <p:cNvSpPr/>
          <p:nvPr/>
        </p:nvSpPr>
        <p:spPr>
          <a:xfrm>
            <a:off x="-206640" y="2239200"/>
            <a:ext cx="17845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741b47"/>
                </a:solidFill>
                <a:latin typeface="EB Garamond"/>
                <a:ea typeface="EB Garamond"/>
              </a:rPr>
              <a:t>C-burning star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8" name="Google Shape;515;p27"/>
          <p:cNvSpPr/>
          <p:nvPr/>
        </p:nvSpPr>
        <p:spPr>
          <a:xfrm rot="2541600">
            <a:off x="1914840" y="3136680"/>
            <a:ext cx="842400" cy="177120"/>
          </a:xfrm>
          <a:custGeom>
            <a:avLst/>
            <a:gdLst/>
            <a:ahLst/>
            <a:rect l="l" t="t" r="r" b="b"/>
            <a:pathLst>
              <a:path w="199814" h="21306">
                <a:moveTo>
                  <a:pt x="0" y="14534"/>
                </a:moveTo>
                <a:cubicBezTo>
                  <a:pt x="0" y="8839"/>
                  <a:pt x="7755" y="278"/>
                  <a:pt x="12700" y="3104"/>
                </a:cubicBezTo>
                <a:cubicBezTo>
                  <a:pt x="18997" y="6703"/>
                  <a:pt x="18669" y="21651"/>
                  <a:pt x="25824" y="20460"/>
                </a:cubicBezTo>
                <a:cubicBezTo>
                  <a:pt x="31678" y="19485"/>
                  <a:pt x="30730" y="9546"/>
                  <a:pt x="34290" y="4797"/>
                </a:cubicBezTo>
                <a:cubicBezTo>
                  <a:pt x="35918" y="2625"/>
                  <a:pt x="39700" y="2869"/>
                  <a:pt x="42334" y="3527"/>
                </a:cubicBezTo>
                <a:cubicBezTo>
                  <a:pt x="49563" y="5333"/>
                  <a:pt x="48429" y="21307"/>
                  <a:pt x="55880" y="21307"/>
                </a:cubicBezTo>
                <a:cubicBezTo>
                  <a:pt x="62967" y="21307"/>
                  <a:pt x="63146" y="8961"/>
                  <a:pt x="68157" y="3950"/>
                </a:cubicBezTo>
                <a:cubicBezTo>
                  <a:pt x="71913" y="194"/>
                  <a:pt x="80211" y="4357"/>
                  <a:pt x="83397" y="8607"/>
                </a:cubicBezTo>
                <a:cubicBezTo>
                  <a:pt x="85839" y="11864"/>
                  <a:pt x="86221" y="17780"/>
                  <a:pt x="90170" y="18767"/>
                </a:cubicBezTo>
                <a:cubicBezTo>
                  <a:pt x="98992" y="20971"/>
                  <a:pt x="101573" y="2346"/>
                  <a:pt x="110490" y="564"/>
                </a:cubicBezTo>
                <a:cubicBezTo>
                  <a:pt x="114083" y="-154"/>
                  <a:pt x="118483" y="936"/>
                  <a:pt x="121074" y="3527"/>
                </a:cubicBezTo>
                <a:cubicBezTo>
                  <a:pt x="124706" y="7159"/>
                  <a:pt x="125250" y="15804"/>
                  <a:pt x="130387" y="15804"/>
                </a:cubicBezTo>
                <a:cubicBezTo>
                  <a:pt x="134905" y="15804"/>
                  <a:pt x="136031" y="8748"/>
                  <a:pt x="138854" y="5220"/>
                </a:cubicBezTo>
                <a:cubicBezTo>
                  <a:pt x="141361" y="2086"/>
                  <a:pt x="146734" y="2537"/>
                  <a:pt x="150707" y="3104"/>
                </a:cubicBezTo>
                <a:cubicBezTo>
                  <a:pt x="155053" y="3724"/>
                  <a:pt x="157888" y="8579"/>
                  <a:pt x="160020" y="12417"/>
                </a:cubicBezTo>
                <a:cubicBezTo>
                  <a:pt x="160952" y="14095"/>
                  <a:pt x="161545" y="17539"/>
                  <a:pt x="163407" y="17074"/>
                </a:cubicBezTo>
                <a:cubicBezTo>
                  <a:pt x="170001" y="15427"/>
                  <a:pt x="171517" y="5913"/>
                  <a:pt x="176954" y="1834"/>
                </a:cubicBezTo>
                <a:cubicBezTo>
                  <a:pt x="179796" y="-298"/>
                  <a:pt x="184053" y="-132"/>
                  <a:pt x="187537" y="564"/>
                </a:cubicBezTo>
                <a:cubicBezTo>
                  <a:pt x="193721" y="1800"/>
                  <a:pt x="193508" y="14957"/>
                  <a:pt x="199814" y="14957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9" name="Google Shape;516;p27"/>
          <p:cNvGrpSpPr/>
          <p:nvPr/>
        </p:nvGrpSpPr>
        <p:grpSpPr>
          <a:xfrm>
            <a:off x="5423040" y="604080"/>
            <a:ext cx="3563280" cy="4016520"/>
            <a:chOff x="5423040" y="604080"/>
            <a:chExt cx="3563280" cy="4016520"/>
          </a:xfrm>
        </p:grpSpPr>
        <p:sp>
          <p:nvSpPr>
            <p:cNvPr id="450" name="Google Shape;517;p27"/>
            <p:cNvSpPr/>
            <p:nvPr/>
          </p:nvSpPr>
          <p:spPr>
            <a:xfrm>
              <a:off x="5836320" y="4173840"/>
              <a:ext cx="2853360" cy="446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Galactic magnetic field </a:t>
              </a:r>
              <a:r>
                <a:rPr b="0" i="1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B ~ 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μG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51" name="Google Shape;518;p27" descr=""/>
            <p:cNvPicPr/>
            <p:nvPr/>
          </p:nvPicPr>
          <p:blipFill>
            <a:blip r:embed="rId2"/>
            <a:stretch/>
          </p:blipFill>
          <p:spPr>
            <a:xfrm>
              <a:off x="5423040" y="604080"/>
              <a:ext cx="3563280" cy="3569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52" name="Google Shape;519;p27"/>
          <p:cNvSpPr/>
          <p:nvPr/>
        </p:nvSpPr>
        <p:spPr>
          <a:xfrm>
            <a:off x="2304360" y="2702880"/>
            <a:ext cx="27993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EB Garamond"/>
                <a:ea typeface="EB Garamond"/>
              </a:rPr>
              <a:t>Conversion probability ~0.1%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3" name="Google Shape;520;p27"/>
          <p:cNvSpPr/>
          <p:nvPr/>
        </p:nvSpPr>
        <p:spPr>
          <a:xfrm>
            <a:off x="1363680" y="2369520"/>
            <a:ext cx="1267560" cy="11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351c7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Google Shape;521;p27"/>
          <p:cNvSpPr/>
          <p:nvPr/>
        </p:nvSpPr>
        <p:spPr>
          <a:xfrm>
            <a:off x="-14760" y="4771440"/>
            <a:ext cx="6393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 NASA/JPL-Caltech/R. Hurt; ESA/Planck/M.A. Miville-Deschênes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526;p28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5. Detection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6" name="PlaceHolder 1"/>
          <p:cNvSpPr>
            <a:spLocks noGrp="1"/>
          </p:cNvSpPr>
          <p:nvPr>
            <p:ph type="sldNum" idx="18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8EE26D6-569E-493C-B998-A88CE6AD7497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grpSp>
        <p:nvGrpSpPr>
          <p:cNvPr id="457" name="Google Shape;528;p28"/>
          <p:cNvGrpSpPr/>
          <p:nvPr/>
        </p:nvGrpSpPr>
        <p:grpSpPr>
          <a:xfrm>
            <a:off x="655200" y="581040"/>
            <a:ext cx="7832880" cy="4370040"/>
            <a:chOff x="655200" y="581040"/>
            <a:chExt cx="7832880" cy="4370040"/>
          </a:xfrm>
        </p:grpSpPr>
        <p:pic>
          <p:nvPicPr>
            <p:cNvPr id="458" name="Google Shape;529;p28" descr=""/>
            <p:cNvPicPr/>
            <p:nvPr/>
          </p:nvPicPr>
          <p:blipFill>
            <a:blip r:embed="rId1"/>
            <a:stretch/>
          </p:blipFill>
          <p:spPr>
            <a:xfrm>
              <a:off x="655200" y="581040"/>
              <a:ext cx="7832880" cy="437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9" name="Google Shape;530;p28"/>
            <p:cNvSpPr/>
            <p:nvPr/>
          </p:nvSpPr>
          <p:spPr>
            <a:xfrm>
              <a:off x="6193440" y="941040"/>
              <a:ext cx="601920" cy="4503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Google Shape;531;p28"/>
            <p:cNvSpPr/>
            <p:nvPr/>
          </p:nvSpPr>
          <p:spPr>
            <a:xfrm>
              <a:off x="6715080" y="3026520"/>
              <a:ext cx="515520" cy="22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3920" bIns="22392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000" spc="-1" strike="noStrike">
                  <a:solidFill>
                    <a:srgbClr val="595959"/>
                  </a:solidFill>
                  <a:latin typeface="Arial"/>
                  <a:ea typeface="Arial"/>
                </a:rPr>
                <a:t>–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461" name="Google Shape;532;p28" descr=""/>
            <p:cNvPicPr/>
            <p:nvPr/>
          </p:nvPicPr>
          <p:blipFill>
            <a:blip r:embed="rId2"/>
            <a:srcRect l="50376" t="23817" r="43008" b="69781"/>
            <a:stretch/>
          </p:blipFill>
          <p:spPr>
            <a:xfrm>
              <a:off x="4692600" y="1622160"/>
              <a:ext cx="515520" cy="277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2" name="Google Shape;533;p28"/>
            <p:cNvSpPr/>
            <p:nvPr/>
          </p:nvSpPr>
          <p:spPr>
            <a:xfrm>
              <a:off x="4543560" y="1541160"/>
              <a:ext cx="201960" cy="27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5760" bIns="27576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EB Garamond"/>
                  <a:ea typeface="EB Garamond"/>
                </a:rPr>
                <a:t>/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63" name="Google Shape;534;p28" descr=""/>
            <p:cNvPicPr/>
            <p:nvPr/>
          </p:nvPicPr>
          <p:blipFill>
            <a:blip r:embed="rId3"/>
            <a:srcRect l="50376" t="23817" r="43008" b="69781"/>
            <a:stretch/>
          </p:blipFill>
          <p:spPr>
            <a:xfrm>
              <a:off x="6715080" y="3107520"/>
              <a:ext cx="515520" cy="277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4" name="Google Shape;535;p28"/>
            <p:cNvSpPr/>
            <p:nvPr/>
          </p:nvSpPr>
          <p:spPr>
            <a:xfrm>
              <a:off x="6566040" y="3026520"/>
              <a:ext cx="201960" cy="27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5760" bIns="27576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EB Garamond"/>
                  <a:ea typeface="EB Garamond"/>
                </a:rPr>
                <a:t>/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65" name="Google Shape;536;p28" descr=""/>
            <p:cNvPicPr/>
            <p:nvPr/>
          </p:nvPicPr>
          <p:blipFill>
            <a:blip r:embed="rId4"/>
            <a:srcRect l="50376" t="23817" r="43008" b="69781"/>
            <a:stretch/>
          </p:blipFill>
          <p:spPr>
            <a:xfrm>
              <a:off x="4844880" y="1317600"/>
              <a:ext cx="515520" cy="277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6" name="Google Shape;537;p28"/>
            <p:cNvSpPr/>
            <p:nvPr/>
          </p:nvSpPr>
          <p:spPr>
            <a:xfrm>
              <a:off x="4696200" y="1236240"/>
              <a:ext cx="201960" cy="27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5760" bIns="27576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EB Garamond"/>
                  <a:ea typeface="EB Garamond"/>
                </a:rPr>
                <a:t>/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67" name="Google Shape;538;p28" descr=""/>
            <p:cNvPicPr/>
            <p:nvPr/>
          </p:nvPicPr>
          <p:blipFill>
            <a:blip r:embed="rId5"/>
            <a:srcRect l="50376" t="23817" r="43008" b="69781"/>
            <a:stretch/>
          </p:blipFill>
          <p:spPr>
            <a:xfrm>
              <a:off x="6873840" y="2791440"/>
              <a:ext cx="515520" cy="277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8" name="Google Shape;539;p28"/>
            <p:cNvSpPr/>
            <p:nvPr/>
          </p:nvSpPr>
          <p:spPr>
            <a:xfrm>
              <a:off x="6724800" y="2710440"/>
              <a:ext cx="201960" cy="27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5760" bIns="27576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EB Garamond"/>
                  <a:ea typeface="EB Garamond"/>
                </a:rPr>
                <a:t>/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69" name="Google Shape;540;p28" descr=""/>
            <p:cNvPicPr/>
            <p:nvPr/>
          </p:nvPicPr>
          <p:blipFill>
            <a:blip r:embed="rId6"/>
            <a:srcRect l="0" t="60655" r="90246" b="0"/>
            <a:stretch/>
          </p:blipFill>
          <p:spPr>
            <a:xfrm>
              <a:off x="6338520" y="945360"/>
              <a:ext cx="515520" cy="3160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545;p29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5. Detection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1" name="PlaceHolder 1"/>
          <p:cNvSpPr>
            <a:spLocks noGrp="1"/>
          </p:cNvSpPr>
          <p:nvPr>
            <p:ph type="sldNum" idx="19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A949521-1A48-4C4E-AA92-B732081FDC58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72" name="Google Shape;547;p29"/>
          <p:cNvSpPr/>
          <p:nvPr/>
        </p:nvSpPr>
        <p:spPr>
          <a:xfrm>
            <a:off x="4917240" y="471528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(COSI collaboration 2023)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73" name="Google Shape;548;p29" descr=""/>
          <p:cNvPicPr/>
          <p:nvPr/>
        </p:nvPicPr>
        <p:blipFill>
          <a:blip r:embed="rId1"/>
          <a:stretch/>
        </p:blipFill>
        <p:spPr>
          <a:xfrm>
            <a:off x="152280" y="1227600"/>
            <a:ext cx="4561920" cy="3494880"/>
          </a:xfrm>
          <a:prstGeom prst="rect">
            <a:avLst/>
          </a:prstGeom>
          <a:ln w="0">
            <a:noFill/>
          </a:ln>
        </p:spPr>
      </p:pic>
      <p:pic>
        <p:nvPicPr>
          <p:cNvPr id="474" name="Google Shape;549;p29" descr=""/>
          <p:cNvPicPr/>
          <p:nvPr/>
        </p:nvPicPr>
        <p:blipFill>
          <a:blip r:embed="rId2"/>
          <a:stretch/>
        </p:blipFill>
        <p:spPr>
          <a:xfrm>
            <a:off x="5414400" y="1378440"/>
            <a:ext cx="3144600" cy="3144600"/>
          </a:xfrm>
          <a:prstGeom prst="rect">
            <a:avLst/>
          </a:prstGeom>
          <a:ln w="0">
            <a:noFill/>
          </a:ln>
        </p:spPr>
      </p:pic>
      <p:sp>
        <p:nvSpPr>
          <p:cNvPr id="475" name="Google Shape;550;p29"/>
          <p:cNvSpPr/>
          <p:nvPr/>
        </p:nvSpPr>
        <p:spPr>
          <a:xfrm>
            <a:off x="4301280" y="421200"/>
            <a:ext cx="51861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NASA/SSL Compton Spectrometer and Imager (COSI)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76" name="Google Shape;551;p29" descr=""/>
          <p:cNvPicPr/>
          <p:nvPr/>
        </p:nvPicPr>
        <p:blipFill>
          <a:blip r:embed="rId3"/>
          <a:srcRect l="60163" t="64160" r="10922" b="28081"/>
          <a:stretch/>
        </p:blipFill>
        <p:spPr>
          <a:xfrm>
            <a:off x="127080" y="791640"/>
            <a:ext cx="2262960" cy="337320"/>
          </a:xfrm>
          <a:prstGeom prst="rect">
            <a:avLst/>
          </a:prstGeom>
          <a:ln w="0">
            <a:noFill/>
          </a:ln>
        </p:spPr>
      </p:pic>
      <p:sp>
        <p:nvSpPr>
          <p:cNvPr id="477" name="Google Shape;552;p29"/>
          <p:cNvSpPr/>
          <p:nvPr/>
        </p:nvSpPr>
        <p:spPr>
          <a:xfrm>
            <a:off x="-14760" y="4771440"/>
            <a:ext cx="6393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 COSI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8" name="Google Shape;553;p29"/>
          <p:cNvSpPr/>
          <p:nvPr/>
        </p:nvSpPr>
        <p:spPr>
          <a:xfrm>
            <a:off x="3544920" y="700200"/>
            <a:ext cx="6698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Line sensitivity &gt;10</a:t>
            </a: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–5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/cm</a:t>
            </a: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2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s at 511 keV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558;p30"/>
          <p:cNvSpPr/>
          <p:nvPr/>
        </p:nvSpPr>
        <p:spPr>
          <a:xfrm>
            <a:off x="-12600" y="9828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Acknowledgements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0" name="PlaceHolder 1"/>
          <p:cNvSpPr>
            <a:spLocks noGrp="1"/>
          </p:cNvSpPr>
          <p:nvPr>
            <p:ph type="sldNum" idx="20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50E3DE6-5CD4-4206-98E6-E31654573801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1" name="Google Shape;560;p30"/>
          <p:cNvSpPr/>
          <p:nvPr/>
        </p:nvSpPr>
        <p:spPr>
          <a:xfrm>
            <a:off x="182520" y="550800"/>
            <a:ext cx="4218840" cy="30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We are grateful to Steve Boggs, Chris Fryer, Georg Raffelt, and Josiah Schwab for helpful discussions, and to Annabelle McCutcheon for her initial work on MESA simulations.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XL would like to thank Bea Noether for teaching him particle physics, and the MESA team for making their software open-source. Our modified MESA code is available at </a:t>
            </a:r>
            <a:r>
              <a:rPr b="0" lang="en" sz="16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1"/>
              </a:rPr>
              <a:t>github.com/xingyzt/saltyaxions</a:t>
            </a: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WH acknowledges support by the US Department of Energy under grants DE-SC0004658, DE-SC0023663, and DE-AC02-05CH11231, the Na- tional Science Foundation under cooperative agreement 2020275, and the Heising-Simons Foundation under award 00F1C7. XL and AR are supported under the NSF cooperative agreement 2020275, the former as an N3AS undergraduate researcher.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2" name="Google Shape;561;p30"/>
          <p:cNvSpPr/>
          <p:nvPr/>
        </p:nvSpPr>
        <p:spPr>
          <a:xfrm>
            <a:off x="4501440" y="9828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References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3" name="Google Shape;562;p30"/>
          <p:cNvSpPr/>
          <p:nvPr/>
        </p:nvSpPr>
        <p:spPr>
          <a:xfrm>
            <a:off x="5278320" y="550800"/>
            <a:ext cx="3438000" cy="427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By order of appearance,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2"/>
              </a:rPr>
              <a:t>Raffelt, LNP, 2008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3"/>
              </a:rPr>
              <a:t>Haxton and Lee, PRL, 1991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4"/>
              </a:rPr>
              <a:t>O’Hare, Zenodo, 2024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5"/>
              </a:rPr>
              <a:t>CAST collaboration, Nature, 2009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6"/>
              </a:rPr>
              <a:t>Limongi et al., ApJS, 2024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Verberne and Vink, MNRAS, 2021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Calore et al., PRD, 2024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595959"/>
              </a:buClr>
              <a:buFont typeface="EB Garamond"/>
              <a:buAutoNum type="arabicPeriod"/>
              <a:tabLst>
                <a:tab algn="l" pos="0"/>
              </a:tabLst>
            </a:pPr>
            <a:r>
              <a:rPr b="0" lang="en" sz="1500" spc="-1" strike="noStrike" u="sng">
                <a:solidFill>
                  <a:srgbClr val="0097a7"/>
                </a:solidFill>
                <a:uFillTx/>
                <a:latin typeface="EB Garamond"/>
                <a:ea typeface="EB Garamond"/>
                <a:hlinkClick r:id="rId7"/>
              </a:rPr>
              <a:t>COSI collaboration, PoS, 2023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567;p31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X. Extra slides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5" name="Google Shape;568;p31"/>
          <p:cNvSpPr/>
          <p:nvPr/>
        </p:nvSpPr>
        <p:spPr>
          <a:xfrm>
            <a:off x="458640" y="1001880"/>
            <a:ext cx="6518520" cy="37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We use the open-source Modules for Stellar Astrophysics (MESA) library to run 1D evolution code with a large nuclear reaction network (including electron capture) as well as mass loss from stellar winds.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We simulate stars in the initial mass range </a:t>
            </a: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M</a:t>
            </a:r>
            <a:r>
              <a:rPr b="0" lang="en" sz="1800" spc="-1" strike="noStrike" baseline="-25000">
                <a:solidFill>
                  <a:srgbClr val="595959"/>
                </a:solidFill>
                <a:latin typeface="EB Garamond"/>
                <a:ea typeface="EB Garamond"/>
              </a:rPr>
              <a:t>ZAMS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= 8–30 </a:t>
            </a: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M</a:t>
            </a:r>
            <a:r>
              <a:rPr b="0" i="1" lang="en" sz="1800" spc="-1" strike="noStrike" baseline="-25000">
                <a:solidFill>
                  <a:srgbClr val="595959"/>
                </a:solidFill>
                <a:latin typeface="EB Garamond"/>
                <a:ea typeface="EB Garamond"/>
              </a:rPr>
              <a:t>⊙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from main sequence until end of oxygen burning, or until white dwarf </a:t>
            </a: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T</a:t>
            </a:r>
            <a:r>
              <a:rPr b="0" lang="en" sz="1800" spc="-1" strike="noStrike" baseline="-25000">
                <a:solidFill>
                  <a:srgbClr val="595959"/>
                </a:solidFill>
                <a:latin typeface="EB Garamond"/>
                <a:ea typeface="EB Garamond"/>
              </a:rPr>
              <a:t>core 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drops below 10</a:t>
            </a: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8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K (~10 keV) if oxygen ignition is not reached. We implement axion cooling effects as a neutrino-like heat loss term.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To calculate the expected axion contribution by initial mass, we sample the simulations by the Salpeter initial mass function </a:t>
            </a: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∝ M</a:t>
            </a:r>
            <a:r>
              <a:rPr b="0" i="1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–2.35</a:t>
            </a: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6" name="PlaceHolder 1"/>
          <p:cNvSpPr>
            <a:spLocks noGrp="1"/>
          </p:cNvSpPr>
          <p:nvPr>
            <p:ph type="sldNum" idx="21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51941D3-75A1-4654-90C6-5CDC45F207F1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7" name="Google Shape;570;p31"/>
          <p:cNvSpPr/>
          <p:nvPr/>
        </p:nvSpPr>
        <p:spPr>
          <a:xfrm>
            <a:off x="4917240" y="463896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(Paxton &amp; collaborators 2018; This work)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76;p14" descr=""/>
          <p:cNvPicPr/>
          <p:nvPr/>
        </p:nvPicPr>
        <p:blipFill>
          <a:blip r:embed="rId1"/>
          <a:srcRect l="13031" t="25916" r="14941" b="30779"/>
          <a:stretch/>
        </p:blipFill>
        <p:spPr>
          <a:xfrm rot="21329400">
            <a:off x="2862720" y="2250000"/>
            <a:ext cx="3604680" cy="2166480"/>
          </a:xfrm>
          <a:prstGeom prst="rect">
            <a:avLst/>
          </a:prstGeom>
          <a:ln w="0">
            <a:noFill/>
          </a:ln>
        </p:spPr>
      </p:pic>
      <p:sp>
        <p:nvSpPr>
          <p:cNvPr id="64" name="Google Shape;77;p14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1. Motivation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PlaceHolder 1"/>
          <p:cNvSpPr>
            <a:spLocks noGrp="1"/>
          </p:cNvSpPr>
          <p:nvPr>
            <p:ph type="sldNum" idx="5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DD84304-CCC9-44EF-A243-AB4DAE868BCC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6" name="Google Shape;79;p14"/>
          <p:cNvSpPr/>
          <p:nvPr/>
        </p:nvSpPr>
        <p:spPr>
          <a:xfrm>
            <a:off x="4917240" y="471528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(Raffelt 2008)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7" name="Google Shape;80;p14"/>
          <p:cNvSpPr/>
          <p:nvPr/>
        </p:nvSpPr>
        <p:spPr>
          <a:xfrm>
            <a:off x="4567680" y="901440"/>
            <a:ext cx="360" cy="12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8" name="Google Shape;81;p14"/>
          <p:cNvGrpSpPr/>
          <p:nvPr/>
        </p:nvGrpSpPr>
        <p:grpSpPr>
          <a:xfrm>
            <a:off x="137520" y="840600"/>
            <a:ext cx="4028040" cy="3722040"/>
            <a:chOff x="137520" y="840600"/>
            <a:chExt cx="4028040" cy="3722040"/>
          </a:xfrm>
        </p:grpSpPr>
        <p:sp>
          <p:nvSpPr>
            <p:cNvPr id="69" name="Google Shape;82;p14"/>
            <p:cNvSpPr/>
            <p:nvPr/>
          </p:nvSpPr>
          <p:spPr>
            <a:xfrm>
              <a:off x="560880" y="840600"/>
              <a:ext cx="3604680" cy="1422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The Peccei–Quinn axion is one of the most elegant explanations for why experiments find the CP-violating term in QCD vanishingly small.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70" name="Google Shape;83;p14"/>
            <p:cNvSpPr/>
            <p:nvPr/>
          </p:nvSpPr>
          <p:spPr>
            <a:xfrm>
              <a:off x="2818080" y="3814200"/>
              <a:ext cx="488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Google Shape;84;p14"/>
            <p:cNvSpPr/>
            <p:nvPr/>
          </p:nvSpPr>
          <p:spPr>
            <a:xfrm>
              <a:off x="137520" y="3583080"/>
              <a:ext cx="2661480" cy="97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 algn="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Axion vacuum realignment suppresses CP violation in the neutron electric dipole moment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72" name="Google Shape;85;p14"/>
          <p:cNvGrpSpPr/>
          <p:nvPr/>
        </p:nvGrpSpPr>
        <p:grpSpPr>
          <a:xfrm>
            <a:off x="4917240" y="808560"/>
            <a:ext cx="4119480" cy="1944000"/>
            <a:chOff x="4917240" y="808560"/>
            <a:chExt cx="4119480" cy="1944000"/>
          </a:xfrm>
        </p:grpSpPr>
        <p:sp>
          <p:nvSpPr>
            <p:cNvPr id="73" name="Google Shape;86;p14"/>
            <p:cNvSpPr/>
            <p:nvPr/>
          </p:nvSpPr>
          <p:spPr>
            <a:xfrm>
              <a:off x="4917240" y="808560"/>
              <a:ext cx="3604680" cy="145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Weakly interacting and produced in abundance by symmetry breaking, axion-like particles are also promising candidates for cold dark matter.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74" name="Google Shape;87;p14"/>
            <p:cNvSpPr/>
            <p:nvPr/>
          </p:nvSpPr>
          <p:spPr>
            <a:xfrm>
              <a:off x="5146560" y="2462040"/>
              <a:ext cx="1223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Google Shape;88;p14"/>
            <p:cNvSpPr/>
            <p:nvPr/>
          </p:nvSpPr>
          <p:spPr>
            <a:xfrm>
              <a:off x="6379200" y="2225520"/>
              <a:ext cx="2657520" cy="52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Symmetry breaking in the early universe creates cold axions suitable for galaxy formation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575;p32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X. Extra slides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9" name="PlaceHolder 1"/>
          <p:cNvSpPr>
            <a:spLocks noGrp="1"/>
          </p:cNvSpPr>
          <p:nvPr>
            <p:ph type="sldNum" idx="22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6256664-2E63-4ACD-8156-2A2AEF18F6F2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90" name="Google Shape;577;p32"/>
          <p:cNvSpPr/>
          <p:nvPr/>
        </p:nvSpPr>
        <p:spPr>
          <a:xfrm>
            <a:off x="4917240" y="463896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(Calore et al. 2024; Raffelt &amp; Stodolsky 1988)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91" name="Google Shape;578;p32" descr=""/>
          <p:cNvPicPr/>
          <p:nvPr/>
        </p:nvPicPr>
        <p:blipFill>
          <a:blip r:embed="rId1"/>
          <a:stretch/>
        </p:blipFill>
        <p:spPr>
          <a:xfrm>
            <a:off x="187200" y="1051560"/>
            <a:ext cx="3538080" cy="3976200"/>
          </a:xfrm>
          <a:prstGeom prst="rect">
            <a:avLst/>
          </a:prstGeom>
          <a:ln w="9525">
            <a:solidFill>
              <a:srgbClr val="595959"/>
            </a:solidFill>
            <a:round/>
          </a:ln>
        </p:spPr>
      </p:pic>
      <p:pic>
        <p:nvPicPr>
          <p:cNvPr id="492" name="Google Shape;579;p32" descr=""/>
          <p:cNvPicPr/>
          <p:nvPr/>
        </p:nvPicPr>
        <p:blipFill>
          <a:blip r:embed="rId2"/>
          <a:srcRect l="0" t="0" r="0" b="53146"/>
          <a:stretch/>
        </p:blipFill>
        <p:spPr>
          <a:xfrm>
            <a:off x="4267080" y="1073520"/>
            <a:ext cx="4876560" cy="867240"/>
          </a:xfrm>
          <a:prstGeom prst="rect">
            <a:avLst/>
          </a:prstGeom>
          <a:ln w="0">
            <a:noFill/>
          </a:ln>
        </p:spPr>
      </p:pic>
      <p:sp>
        <p:nvSpPr>
          <p:cNvPr id="493" name="Google Shape;580;p32"/>
          <p:cNvSpPr/>
          <p:nvPr/>
        </p:nvSpPr>
        <p:spPr>
          <a:xfrm>
            <a:off x="6402240" y="3121200"/>
            <a:ext cx="217800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Plasma frequency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Google Shape;581;p32"/>
          <p:cNvSpPr/>
          <p:nvPr/>
        </p:nvSpPr>
        <p:spPr>
          <a:xfrm>
            <a:off x="6860520" y="2724120"/>
            <a:ext cx="360" cy="40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Google Shape;582;p32"/>
          <p:cNvSpPr/>
          <p:nvPr/>
        </p:nvSpPr>
        <p:spPr>
          <a:xfrm>
            <a:off x="4114800" y="34920"/>
            <a:ext cx="413928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Transverse magnetic field strength ~μG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6" name="Google Shape;583;p32"/>
          <p:cNvSpPr/>
          <p:nvPr/>
        </p:nvSpPr>
        <p:spPr>
          <a:xfrm>
            <a:off x="6231960" y="426960"/>
            <a:ext cx="360" cy="58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Google Shape;584;p32"/>
          <p:cNvSpPr/>
          <p:nvPr/>
        </p:nvSpPr>
        <p:spPr>
          <a:xfrm>
            <a:off x="5450040" y="3720960"/>
            <a:ext cx="217800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Photon frequency (440 keV)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8" name="Google Shape;585;p32" descr=""/>
          <p:cNvPicPr/>
          <p:nvPr/>
        </p:nvPicPr>
        <p:blipFill>
          <a:blip r:embed="rId3"/>
          <a:srcRect l="0" t="46384" r="0" b="0"/>
          <a:stretch/>
        </p:blipFill>
        <p:spPr>
          <a:xfrm>
            <a:off x="4498560" y="2170080"/>
            <a:ext cx="4261320" cy="867240"/>
          </a:xfrm>
          <a:prstGeom prst="rect">
            <a:avLst/>
          </a:prstGeom>
          <a:ln w="0">
            <a:noFill/>
          </a:ln>
        </p:spPr>
      </p:pic>
      <p:sp>
        <p:nvSpPr>
          <p:cNvPr id="499" name="Google Shape;586;p32"/>
          <p:cNvSpPr/>
          <p:nvPr/>
        </p:nvSpPr>
        <p:spPr>
          <a:xfrm>
            <a:off x="6479640" y="3029040"/>
            <a:ext cx="360" cy="74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Google Shape;587;p32"/>
          <p:cNvSpPr/>
          <p:nvPr/>
        </p:nvSpPr>
        <p:spPr>
          <a:xfrm>
            <a:off x="2514600" y="425520"/>
            <a:ext cx="34585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Conversion probability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1" name="Google Shape;588;p32"/>
          <p:cNvSpPr/>
          <p:nvPr/>
        </p:nvSpPr>
        <p:spPr>
          <a:xfrm>
            <a:off x="4403160" y="808200"/>
            <a:ext cx="360" cy="48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Google Shape;589;p32"/>
          <p:cNvSpPr/>
          <p:nvPr/>
        </p:nvSpPr>
        <p:spPr>
          <a:xfrm>
            <a:off x="4879440" y="2876400"/>
            <a:ext cx="360" cy="27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Google Shape;590;p32"/>
          <p:cNvSpPr/>
          <p:nvPr/>
        </p:nvSpPr>
        <p:spPr>
          <a:xfrm>
            <a:off x="3773520" y="3035160"/>
            <a:ext cx="217800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Level crossing oscillation frequency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4" name="Google Shape;591;p32"/>
          <p:cNvSpPr/>
          <p:nvPr/>
        </p:nvSpPr>
        <p:spPr>
          <a:xfrm>
            <a:off x="7146360" y="846000"/>
            <a:ext cx="360" cy="24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Google Shape;592;p32"/>
          <p:cNvSpPr/>
          <p:nvPr/>
        </p:nvSpPr>
        <p:spPr>
          <a:xfrm>
            <a:off x="5069520" y="425160"/>
            <a:ext cx="413928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Path length ~kpc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97;p33" descr=""/>
          <p:cNvPicPr/>
          <p:nvPr/>
        </p:nvPicPr>
        <p:blipFill>
          <a:blip r:embed="rId1"/>
          <a:stretch/>
        </p:blipFill>
        <p:spPr>
          <a:xfrm>
            <a:off x="152280" y="1698480"/>
            <a:ext cx="8838360" cy="892800"/>
          </a:xfrm>
          <a:prstGeom prst="rect">
            <a:avLst/>
          </a:prstGeom>
          <a:ln w="0">
            <a:noFill/>
          </a:ln>
        </p:spPr>
      </p:pic>
      <p:sp>
        <p:nvSpPr>
          <p:cNvPr id="507" name="Google Shape;598;p33"/>
          <p:cNvSpPr/>
          <p:nvPr/>
        </p:nvSpPr>
        <p:spPr>
          <a:xfrm rot="10800000">
            <a:off x="3920760" y="1234800"/>
            <a:ext cx="360" cy="45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Google Shape;599;p33"/>
          <p:cNvSpPr/>
          <p:nvPr/>
        </p:nvSpPr>
        <p:spPr>
          <a:xfrm>
            <a:off x="3030120" y="550080"/>
            <a:ext cx="17668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Sum over </a:t>
            </a:r>
            <a:br>
              <a:rPr sz="1800"/>
            </a:b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every nucleon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9" name="Google Shape;600;p33"/>
          <p:cNvSpPr/>
          <p:nvPr/>
        </p:nvSpPr>
        <p:spPr>
          <a:xfrm>
            <a:off x="2863080" y="2988360"/>
            <a:ext cx="225324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Isoscalar nucleon magnetic moment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∝ 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protons + neutrons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~0.88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Google Shape;601;p33"/>
          <p:cNvSpPr/>
          <p:nvPr/>
        </p:nvSpPr>
        <p:spPr>
          <a:xfrm rot="10800000">
            <a:off x="4530600" y="2606400"/>
            <a:ext cx="360" cy="45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Google Shape;602;p33"/>
          <p:cNvSpPr/>
          <p:nvPr/>
        </p:nvSpPr>
        <p:spPr>
          <a:xfrm>
            <a:off x="5073120" y="2988360"/>
            <a:ext cx="225324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Isovector nucleon magnetic moment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∝ 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protons – neutrons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~4.71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2" name="Google Shape;603;p33"/>
          <p:cNvSpPr/>
          <p:nvPr/>
        </p:nvSpPr>
        <p:spPr>
          <a:xfrm rot="10800000">
            <a:off x="5597280" y="2606400"/>
            <a:ext cx="360" cy="45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Google Shape;604;p33"/>
          <p:cNvSpPr/>
          <p:nvPr/>
        </p:nvSpPr>
        <p:spPr>
          <a:xfrm rot="10800000">
            <a:off x="263160" y="1463400"/>
            <a:ext cx="360" cy="45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Google Shape;605;p33"/>
          <p:cNvSpPr/>
          <p:nvPr/>
        </p:nvSpPr>
        <p:spPr>
          <a:xfrm>
            <a:off x="-125640" y="1083600"/>
            <a:ext cx="2162520" cy="6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Axion channel rate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5" name="Google Shape;606;p33"/>
          <p:cNvSpPr/>
          <p:nvPr/>
        </p:nvSpPr>
        <p:spPr>
          <a:xfrm rot="10800000">
            <a:off x="8745120" y="1465200"/>
            <a:ext cx="360" cy="45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Google Shape;607;p33"/>
          <p:cNvSpPr/>
          <p:nvPr/>
        </p:nvSpPr>
        <p:spPr>
          <a:xfrm>
            <a:off x="5465160" y="1074960"/>
            <a:ext cx="3667320" cy="10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Total photon channel rate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Google Shape;608;p33"/>
          <p:cNvSpPr/>
          <p:nvPr/>
        </p:nvSpPr>
        <p:spPr>
          <a:xfrm>
            <a:off x="564480" y="3033000"/>
            <a:ext cx="2253240" cy="13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Fraction of all </a:t>
            </a:r>
            <a:br>
              <a:rPr sz="1800"/>
            </a:b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photon channel decays that are via M1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Google Shape;609;p33"/>
          <p:cNvSpPr/>
          <p:nvPr/>
        </p:nvSpPr>
        <p:spPr>
          <a:xfrm rot="10800000">
            <a:off x="1749240" y="2651040"/>
            <a:ext cx="360" cy="45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Google Shape;610;p33"/>
          <p:cNvSpPr/>
          <p:nvPr/>
        </p:nvSpPr>
        <p:spPr>
          <a:xfrm>
            <a:off x="1394280" y="2639520"/>
            <a:ext cx="68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Google Shape;611;p33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X. Extra slides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PlaceHolder 1"/>
          <p:cNvSpPr>
            <a:spLocks noGrp="1"/>
          </p:cNvSpPr>
          <p:nvPr>
            <p:ph type="sldNum" idx="23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91A24DB-8D12-4120-B35F-96721757EEAE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22" name="Google Shape;613;p33"/>
          <p:cNvSpPr/>
          <p:nvPr/>
        </p:nvSpPr>
        <p:spPr>
          <a:xfrm>
            <a:off x="4917240" y="463896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(Haxton &amp; Lee 1991)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618;p34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X. Extra slides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4" name="Google Shape;619;p34" descr=""/>
          <p:cNvPicPr/>
          <p:nvPr/>
        </p:nvPicPr>
        <p:blipFill>
          <a:blip r:embed="rId1"/>
          <a:stretch/>
        </p:blipFill>
        <p:spPr>
          <a:xfrm>
            <a:off x="1079640" y="730800"/>
            <a:ext cx="6984360" cy="3833640"/>
          </a:xfrm>
          <a:prstGeom prst="rect">
            <a:avLst/>
          </a:prstGeom>
          <a:ln w="9525">
            <a:solidFill>
              <a:srgbClr val="595959"/>
            </a:solidFill>
            <a:round/>
          </a:ln>
        </p:spPr>
      </p:pic>
      <p:sp>
        <p:nvSpPr>
          <p:cNvPr id="525" name="PlaceHolder 1"/>
          <p:cNvSpPr>
            <a:spLocks noGrp="1"/>
          </p:cNvSpPr>
          <p:nvPr>
            <p:ph type="sldNum" idx="24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794068A-9F24-4FFE-BE4B-3BA3818D28F4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93;p15"/>
          <p:cNvSpPr/>
          <p:nvPr/>
        </p:nvSpPr>
        <p:spPr>
          <a:xfrm>
            <a:off x="4917240" y="471528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(Raffelt 2008)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7" name="Google Shape;94;p15"/>
          <p:cNvSpPr/>
          <p:nvPr/>
        </p:nvSpPr>
        <p:spPr>
          <a:xfrm>
            <a:off x="127080" y="166320"/>
            <a:ext cx="27784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2. Photon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sldNum" idx="6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87D50AA-12FC-46BD-86B0-5243149ACF5E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3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79" name="Google Shape;96;p15" descr=""/>
          <p:cNvPicPr/>
          <p:nvPr/>
        </p:nvPicPr>
        <p:blipFill>
          <a:blip r:embed="rId1"/>
          <a:stretch/>
        </p:blipFill>
        <p:spPr>
          <a:xfrm>
            <a:off x="2777040" y="1027080"/>
            <a:ext cx="3616920" cy="416160"/>
          </a:xfrm>
          <a:prstGeom prst="rect">
            <a:avLst/>
          </a:prstGeom>
          <a:ln w="0">
            <a:noFill/>
          </a:ln>
        </p:spPr>
      </p:pic>
      <p:sp>
        <p:nvSpPr>
          <p:cNvPr id="80" name="Google Shape;97;p15"/>
          <p:cNvSpPr/>
          <p:nvPr/>
        </p:nvSpPr>
        <p:spPr>
          <a:xfrm>
            <a:off x="5639760" y="417600"/>
            <a:ext cx="1937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Axion field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Google Shape;98;p15"/>
          <p:cNvSpPr/>
          <p:nvPr/>
        </p:nvSpPr>
        <p:spPr>
          <a:xfrm rot="10800000">
            <a:off x="4567320" y="774000"/>
            <a:ext cx="360" cy="2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Google Shape;99;p15"/>
          <p:cNvSpPr/>
          <p:nvPr/>
        </p:nvSpPr>
        <p:spPr>
          <a:xfrm>
            <a:off x="1938960" y="388800"/>
            <a:ext cx="34729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Axion-photon coupling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Google Shape;100;p15"/>
          <p:cNvSpPr/>
          <p:nvPr/>
        </p:nvSpPr>
        <p:spPr>
          <a:xfrm rot="10800000">
            <a:off x="6303600" y="801360"/>
            <a:ext cx="360" cy="2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Google Shape;101;p15"/>
          <p:cNvSpPr/>
          <p:nvPr/>
        </p:nvSpPr>
        <p:spPr>
          <a:xfrm>
            <a:off x="1465560" y="1634760"/>
            <a:ext cx="609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5" name="Google Shape;102;p15"/>
          <p:cNvGrpSpPr/>
          <p:nvPr/>
        </p:nvGrpSpPr>
        <p:grpSpPr>
          <a:xfrm>
            <a:off x="6543360" y="1783080"/>
            <a:ext cx="2372760" cy="2985120"/>
            <a:chOff x="6543360" y="1783080"/>
            <a:chExt cx="2372760" cy="2985120"/>
          </a:xfrm>
        </p:grpSpPr>
        <p:sp>
          <p:nvSpPr>
            <p:cNvPr id="86" name="Google Shape;103;p15"/>
            <p:cNvSpPr/>
            <p:nvPr/>
          </p:nvSpPr>
          <p:spPr>
            <a:xfrm>
              <a:off x="6543360" y="4342320"/>
              <a:ext cx="237276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Haloscopes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87" name="Google Shape;104;p15" descr=""/>
            <p:cNvPicPr/>
            <p:nvPr/>
          </p:nvPicPr>
          <p:blipFill>
            <a:blip r:embed="rId2"/>
            <a:srcRect l="25301" t="0" r="19590" b="0"/>
            <a:stretch/>
          </p:blipFill>
          <p:spPr>
            <a:xfrm>
              <a:off x="6678000" y="1783080"/>
              <a:ext cx="2141280" cy="2592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8" name="Google Shape;105;p15"/>
          <p:cNvGrpSpPr/>
          <p:nvPr/>
        </p:nvGrpSpPr>
        <p:grpSpPr>
          <a:xfrm>
            <a:off x="1689840" y="1816560"/>
            <a:ext cx="4833360" cy="2862720"/>
            <a:chOff x="1689840" y="1816560"/>
            <a:chExt cx="4833360" cy="2862720"/>
          </a:xfrm>
        </p:grpSpPr>
        <p:sp>
          <p:nvSpPr>
            <p:cNvPr id="89" name="Google Shape;106;p15"/>
            <p:cNvSpPr/>
            <p:nvPr/>
          </p:nvSpPr>
          <p:spPr>
            <a:xfrm>
              <a:off x="2596320" y="4325760"/>
              <a:ext cx="3290760" cy="35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4240" bIns="3542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Magnetic conversion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90" name="Google Shape;107;p15"/>
            <p:cNvGrpSpPr/>
            <p:nvPr/>
          </p:nvGrpSpPr>
          <p:grpSpPr>
            <a:xfrm>
              <a:off x="1689840" y="1816560"/>
              <a:ext cx="4833360" cy="2574720"/>
              <a:chOff x="1689840" y="1816560"/>
              <a:chExt cx="4833360" cy="2574720"/>
            </a:xfrm>
          </p:grpSpPr>
          <p:grpSp>
            <p:nvGrpSpPr>
              <p:cNvPr id="91" name="Google Shape;108;p15"/>
              <p:cNvGrpSpPr/>
              <p:nvPr/>
            </p:nvGrpSpPr>
            <p:grpSpPr>
              <a:xfrm>
                <a:off x="2270880" y="1816560"/>
                <a:ext cx="4150080" cy="2574720"/>
                <a:chOff x="2270880" y="1816560"/>
                <a:chExt cx="4150080" cy="2574720"/>
              </a:xfrm>
            </p:grpSpPr>
            <p:grpSp>
              <p:nvGrpSpPr>
                <p:cNvPr id="92" name="Google Shape;109;p15"/>
                <p:cNvGrpSpPr/>
                <p:nvPr/>
              </p:nvGrpSpPr>
              <p:grpSpPr>
                <a:xfrm>
                  <a:off x="2270880" y="1895040"/>
                  <a:ext cx="3638160" cy="2496240"/>
                  <a:chOff x="2270880" y="1895040"/>
                  <a:chExt cx="3638160" cy="2496240"/>
                </a:xfrm>
              </p:grpSpPr>
              <p:grpSp>
                <p:nvGrpSpPr>
                  <p:cNvPr id="93" name="Google Shape;110;p15"/>
                  <p:cNvGrpSpPr/>
                  <p:nvPr/>
                </p:nvGrpSpPr>
                <p:grpSpPr>
                  <a:xfrm>
                    <a:off x="3736800" y="1895040"/>
                    <a:ext cx="337680" cy="336960"/>
                    <a:chOff x="3736800" y="1895040"/>
                    <a:chExt cx="337680" cy="336960"/>
                  </a:xfrm>
                </p:grpSpPr>
                <p:sp>
                  <p:nvSpPr>
                    <p:cNvPr id="94" name="Google Shape;111;p15"/>
                    <p:cNvSpPr/>
                    <p:nvPr/>
                  </p:nvSpPr>
                  <p:spPr>
                    <a:xfrm>
                      <a:off x="3737520" y="1895040"/>
                      <a:ext cx="336960" cy="3369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21600" y="21600"/>
                          </a:lnTo>
                        </a:path>
                      </a:pathLst>
                    </a:custGeom>
                    <a:noFill/>
                    <a:ln w="28575">
                      <a:solidFill>
                        <a:srgbClr val="6d9eeb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95" name="Google Shape;112;p15"/>
                    <p:cNvSpPr/>
                    <p:nvPr/>
                  </p:nvSpPr>
                  <p:spPr>
                    <a:xfrm flipH="1">
                      <a:off x="3736800" y="1895040"/>
                      <a:ext cx="336960" cy="3369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21600" y="21600"/>
                          </a:lnTo>
                        </a:path>
                      </a:pathLst>
                    </a:custGeom>
                    <a:noFill/>
                    <a:ln w="28575">
                      <a:solidFill>
                        <a:srgbClr val="6d9eeb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96" name="Google Shape;113;p15"/>
                  <p:cNvSpPr/>
                  <p:nvPr/>
                </p:nvSpPr>
                <p:spPr>
                  <a:xfrm flipH="1">
                    <a:off x="2818440" y="3480840"/>
                    <a:ext cx="1114560" cy="54504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28575">
                    <a:solidFill>
                      <a:srgbClr val="674ea7"/>
                    </a:solidFill>
                    <a:prstDash val="dash"/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7" name="Google Shape;114;p15"/>
                  <p:cNvSpPr/>
                  <p:nvPr/>
                </p:nvSpPr>
                <p:spPr>
                  <a:xfrm>
                    <a:off x="2270880" y="3751920"/>
                    <a:ext cx="78012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351c75"/>
                        </a:solidFill>
                        <a:latin typeface="EB Garamond"/>
                        <a:ea typeface="EB Garamond"/>
                      </a:rPr>
                      <a:t>a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sp>
                <p:nvSpPr>
                  <p:cNvPr id="98" name="Google Shape;115;p15"/>
                  <p:cNvSpPr/>
                  <p:nvPr/>
                </p:nvSpPr>
                <p:spPr>
                  <a:xfrm>
                    <a:off x="3118320" y="2356920"/>
                    <a:ext cx="78012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1155cc"/>
                        </a:solidFill>
                        <a:latin typeface="EB Garamond"/>
                        <a:ea typeface="EB Garamond"/>
                      </a:rPr>
                      <a:t>γ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sp>
                <p:nvSpPr>
                  <p:cNvPr id="99" name="Google Shape;116;p15"/>
                  <p:cNvSpPr/>
                  <p:nvPr/>
                </p:nvSpPr>
                <p:spPr>
                  <a:xfrm flipH="1" rot="16117800">
                    <a:off x="3157200" y="2577240"/>
                    <a:ext cx="1380960" cy="382320"/>
                  </a:xfrm>
                  <a:custGeom>
                    <a:avLst/>
                    <a:gdLst/>
                    <a:ahLst/>
                    <a:rect l="l" t="t" r="r" b="b"/>
                    <a:pathLst>
                      <a:path w="199814" h="21306">
                        <a:moveTo>
                          <a:pt x="0" y="14534"/>
                        </a:moveTo>
                        <a:cubicBezTo>
                          <a:pt x="0" y="8839"/>
                          <a:pt x="7755" y="278"/>
                          <a:pt x="12700" y="3104"/>
                        </a:cubicBezTo>
                        <a:cubicBezTo>
                          <a:pt x="18997" y="6703"/>
                          <a:pt x="18669" y="21651"/>
                          <a:pt x="25824" y="20460"/>
                        </a:cubicBezTo>
                        <a:cubicBezTo>
                          <a:pt x="31678" y="19485"/>
                          <a:pt x="30730" y="9546"/>
                          <a:pt x="34290" y="4797"/>
                        </a:cubicBezTo>
                        <a:cubicBezTo>
                          <a:pt x="35918" y="2625"/>
                          <a:pt x="39700" y="2869"/>
                          <a:pt x="42334" y="3527"/>
                        </a:cubicBezTo>
                        <a:cubicBezTo>
                          <a:pt x="49563" y="5333"/>
                          <a:pt x="48429" y="21307"/>
                          <a:pt x="55880" y="21307"/>
                        </a:cubicBezTo>
                        <a:cubicBezTo>
                          <a:pt x="62967" y="21307"/>
                          <a:pt x="63146" y="8961"/>
                          <a:pt x="68157" y="3950"/>
                        </a:cubicBezTo>
                        <a:cubicBezTo>
                          <a:pt x="71913" y="194"/>
                          <a:pt x="80211" y="4357"/>
                          <a:pt x="83397" y="8607"/>
                        </a:cubicBezTo>
                        <a:cubicBezTo>
                          <a:pt x="85839" y="11864"/>
                          <a:pt x="86221" y="17780"/>
                          <a:pt x="90170" y="18767"/>
                        </a:cubicBezTo>
                        <a:cubicBezTo>
                          <a:pt x="98992" y="20971"/>
                          <a:pt x="101573" y="2346"/>
                          <a:pt x="110490" y="564"/>
                        </a:cubicBezTo>
                        <a:cubicBezTo>
                          <a:pt x="114083" y="-154"/>
                          <a:pt x="118483" y="936"/>
                          <a:pt x="121074" y="3527"/>
                        </a:cubicBezTo>
                        <a:cubicBezTo>
                          <a:pt x="124706" y="7159"/>
                          <a:pt x="125250" y="15804"/>
                          <a:pt x="130387" y="15804"/>
                        </a:cubicBezTo>
                        <a:cubicBezTo>
                          <a:pt x="134905" y="15804"/>
                          <a:pt x="136031" y="8748"/>
                          <a:pt x="138854" y="5220"/>
                        </a:cubicBezTo>
                        <a:cubicBezTo>
                          <a:pt x="141361" y="2086"/>
                          <a:pt x="146734" y="2537"/>
                          <a:pt x="150707" y="3104"/>
                        </a:cubicBezTo>
                        <a:cubicBezTo>
                          <a:pt x="155053" y="3724"/>
                          <a:pt x="157888" y="8579"/>
                          <a:pt x="160020" y="12417"/>
                        </a:cubicBezTo>
                        <a:cubicBezTo>
                          <a:pt x="160952" y="14095"/>
                          <a:pt x="161545" y="17539"/>
                          <a:pt x="163407" y="17074"/>
                        </a:cubicBezTo>
                        <a:cubicBezTo>
                          <a:pt x="170001" y="15427"/>
                          <a:pt x="171517" y="5913"/>
                          <a:pt x="176954" y="1834"/>
                        </a:cubicBezTo>
                        <a:cubicBezTo>
                          <a:pt x="179796" y="-298"/>
                          <a:pt x="184053" y="-132"/>
                          <a:pt x="187537" y="564"/>
                        </a:cubicBezTo>
                        <a:cubicBezTo>
                          <a:pt x="193721" y="1800"/>
                          <a:pt x="193508" y="14957"/>
                          <a:pt x="199814" y="14957"/>
                        </a:cubicBezTo>
                      </a:path>
                    </a:pathLst>
                  </a:custGeom>
                  <a:noFill/>
                  <a:ln w="28575">
                    <a:solidFill>
                      <a:srgbClr val="3c78d8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0" name="Google Shape;117;p15"/>
                  <p:cNvSpPr/>
                  <p:nvPr/>
                </p:nvSpPr>
                <p:spPr>
                  <a:xfrm flipH="1" rot="21490800">
                    <a:off x="3934440" y="3145320"/>
                    <a:ext cx="1413000" cy="438120"/>
                  </a:xfrm>
                  <a:custGeom>
                    <a:avLst/>
                    <a:gdLst/>
                    <a:ahLst/>
                    <a:rect l="l" t="t" r="r" b="b"/>
                    <a:pathLst>
                      <a:path w="199814" h="21306">
                        <a:moveTo>
                          <a:pt x="0" y="14534"/>
                        </a:moveTo>
                        <a:cubicBezTo>
                          <a:pt x="0" y="8839"/>
                          <a:pt x="7755" y="278"/>
                          <a:pt x="12700" y="3104"/>
                        </a:cubicBezTo>
                        <a:cubicBezTo>
                          <a:pt x="18997" y="6703"/>
                          <a:pt x="18669" y="21651"/>
                          <a:pt x="25824" y="20460"/>
                        </a:cubicBezTo>
                        <a:cubicBezTo>
                          <a:pt x="31678" y="19485"/>
                          <a:pt x="30730" y="9546"/>
                          <a:pt x="34290" y="4797"/>
                        </a:cubicBezTo>
                        <a:cubicBezTo>
                          <a:pt x="35918" y="2625"/>
                          <a:pt x="39700" y="2869"/>
                          <a:pt x="42334" y="3527"/>
                        </a:cubicBezTo>
                        <a:cubicBezTo>
                          <a:pt x="49563" y="5333"/>
                          <a:pt x="48429" y="21307"/>
                          <a:pt x="55880" y="21307"/>
                        </a:cubicBezTo>
                        <a:cubicBezTo>
                          <a:pt x="62967" y="21307"/>
                          <a:pt x="63146" y="8961"/>
                          <a:pt x="68157" y="3950"/>
                        </a:cubicBezTo>
                        <a:cubicBezTo>
                          <a:pt x="71913" y="194"/>
                          <a:pt x="80211" y="4357"/>
                          <a:pt x="83397" y="8607"/>
                        </a:cubicBezTo>
                        <a:cubicBezTo>
                          <a:pt x="85839" y="11864"/>
                          <a:pt x="86221" y="17780"/>
                          <a:pt x="90170" y="18767"/>
                        </a:cubicBezTo>
                        <a:cubicBezTo>
                          <a:pt x="98992" y="20971"/>
                          <a:pt x="101573" y="2346"/>
                          <a:pt x="110490" y="564"/>
                        </a:cubicBezTo>
                        <a:cubicBezTo>
                          <a:pt x="114083" y="-154"/>
                          <a:pt x="118483" y="936"/>
                          <a:pt x="121074" y="3527"/>
                        </a:cubicBezTo>
                        <a:cubicBezTo>
                          <a:pt x="124706" y="7159"/>
                          <a:pt x="125250" y="15804"/>
                          <a:pt x="130387" y="15804"/>
                        </a:cubicBezTo>
                        <a:cubicBezTo>
                          <a:pt x="134905" y="15804"/>
                          <a:pt x="136031" y="8748"/>
                          <a:pt x="138854" y="5220"/>
                        </a:cubicBezTo>
                        <a:cubicBezTo>
                          <a:pt x="141361" y="2086"/>
                          <a:pt x="146734" y="2537"/>
                          <a:pt x="150707" y="3104"/>
                        </a:cubicBezTo>
                        <a:cubicBezTo>
                          <a:pt x="155053" y="3724"/>
                          <a:pt x="157888" y="8579"/>
                          <a:pt x="160020" y="12417"/>
                        </a:cubicBezTo>
                        <a:cubicBezTo>
                          <a:pt x="160952" y="14095"/>
                          <a:pt x="161545" y="17539"/>
                          <a:pt x="163407" y="17074"/>
                        </a:cubicBezTo>
                        <a:cubicBezTo>
                          <a:pt x="170001" y="15427"/>
                          <a:pt x="171517" y="5913"/>
                          <a:pt x="176954" y="1834"/>
                        </a:cubicBezTo>
                        <a:cubicBezTo>
                          <a:pt x="179796" y="-298"/>
                          <a:pt x="184053" y="-132"/>
                          <a:pt x="187537" y="564"/>
                        </a:cubicBezTo>
                        <a:cubicBezTo>
                          <a:pt x="193721" y="1800"/>
                          <a:pt x="193508" y="14957"/>
                          <a:pt x="199814" y="14957"/>
                        </a:cubicBezTo>
                      </a:path>
                    </a:pathLst>
                  </a:custGeom>
                  <a:noFill/>
                  <a:ln w="28575">
                    <a:solidFill>
                      <a:srgbClr val="f1c232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1" name="Google Shape;118;p15"/>
                  <p:cNvSpPr/>
                  <p:nvPr/>
                </p:nvSpPr>
                <p:spPr>
                  <a:xfrm>
                    <a:off x="5128920" y="3063600"/>
                    <a:ext cx="78012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bf9000"/>
                        </a:solidFill>
                        <a:latin typeface="EB Garamond"/>
                        <a:ea typeface="EB Garamond"/>
                      </a:rPr>
                      <a:t>γ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102" name="Google Shape;119;p15"/>
                <p:cNvSpPr/>
                <p:nvPr/>
              </p:nvSpPr>
              <p:spPr>
                <a:xfrm>
                  <a:off x="4483440" y="1816560"/>
                  <a:ext cx="1937520" cy="3535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54240" bIns="35424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External </a:t>
                  </a:r>
                  <a:r>
                    <a:rPr b="1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B</a:t>
                  </a:r>
                  <a:r>
                    <a:rPr b="0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 field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  <p:sp>
              <p:nvSpPr>
                <p:cNvPr id="103" name="Google Shape;120;p15"/>
                <p:cNvSpPr/>
                <p:nvPr/>
              </p:nvSpPr>
              <p:spPr>
                <a:xfrm rot="10800000">
                  <a:off x="4205880" y="2042280"/>
                  <a:ext cx="31860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525">
                  <a:solidFill>
                    <a:srgbClr val="59595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4" name="Google Shape;121;p15"/>
              <p:cNvSpPr/>
              <p:nvPr/>
            </p:nvSpPr>
            <p:spPr>
              <a:xfrm>
                <a:off x="4585680" y="2502360"/>
                <a:ext cx="1937520" cy="353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54240" bIns="354240" anchor="t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Microwave signal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105" name="Google Shape;122;p15"/>
              <p:cNvSpPr/>
              <p:nvPr/>
            </p:nvSpPr>
            <p:spPr>
              <a:xfrm rot="10800000">
                <a:off x="5564520" y="2894040"/>
                <a:ext cx="360" cy="353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" name="Google Shape;123;p15"/>
              <p:cNvSpPr/>
              <p:nvPr/>
            </p:nvSpPr>
            <p:spPr>
              <a:xfrm>
                <a:off x="1689840" y="3188160"/>
                <a:ext cx="1937520" cy="353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54240" bIns="354240" anchor="t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Halo axion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107" name="Google Shape;124;p15"/>
              <p:cNvSpPr/>
              <p:nvPr/>
            </p:nvSpPr>
            <p:spPr>
              <a:xfrm rot="10800000">
                <a:off x="2668680" y="3579840"/>
                <a:ext cx="360" cy="353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8" name="Google Shape;125;p15"/>
          <p:cNvGrpSpPr/>
          <p:nvPr/>
        </p:nvGrpSpPr>
        <p:grpSpPr>
          <a:xfrm>
            <a:off x="-10080" y="1783080"/>
            <a:ext cx="2372760" cy="2985120"/>
            <a:chOff x="-10080" y="1783080"/>
            <a:chExt cx="2372760" cy="2985120"/>
          </a:xfrm>
        </p:grpSpPr>
        <p:pic>
          <p:nvPicPr>
            <p:cNvPr id="109" name="Google Shape;126;p15" descr=""/>
            <p:cNvPicPr/>
            <p:nvPr/>
          </p:nvPicPr>
          <p:blipFill>
            <a:blip r:embed="rId3"/>
            <a:srcRect l="30124" t="6126" r="34858" b="0"/>
            <a:stretch/>
          </p:blipFill>
          <p:spPr>
            <a:xfrm>
              <a:off x="450000" y="1783080"/>
              <a:ext cx="1472400" cy="260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0" name="Google Shape;127;p15"/>
            <p:cNvSpPr/>
            <p:nvPr/>
          </p:nvSpPr>
          <p:spPr>
            <a:xfrm>
              <a:off x="-10080" y="4342320"/>
              <a:ext cx="237276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Milky Way halo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11" name="Google Shape;128;p15"/>
          <p:cNvSpPr/>
          <p:nvPr/>
        </p:nvSpPr>
        <p:spPr>
          <a:xfrm>
            <a:off x="6529320" y="1892160"/>
            <a:ext cx="360" cy="30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Google Shape;129;p15"/>
          <p:cNvSpPr/>
          <p:nvPr/>
        </p:nvSpPr>
        <p:spPr>
          <a:xfrm>
            <a:off x="2033640" y="1892160"/>
            <a:ext cx="360" cy="30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Google Shape;130;p15"/>
          <p:cNvSpPr/>
          <p:nvPr/>
        </p:nvSpPr>
        <p:spPr>
          <a:xfrm>
            <a:off x="-14760" y="4771440"/>
            <a:ext cx="6393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NASA; UW/ADMX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35;p16"/>
          <p:cNvSpPr/>
          <p:nvPr/>
        </p:nvSpPr>
        <p:spPr>
          <a:xfrm>
            <a:off x="6529320" y="1892160"/>
            <a:ext cx="360" cy="30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Google Shape;136;p16"/>
          <p:cNvSpPr/>
          <p:nvPr/>
        </p:nvSpPr>
        <p:spPr>
          <a:xfrm>
            <a:off x="127080" y="166320"/>
            <a:ext cx="27784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2. Photon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PlaceHolder 1"/>
          <p:cNvSpPr>
            <a:spLocks noGrp="1"/>
          </p:cNvSpPr>
          <p:nvPr>
            <p:ph type="sldNum" idx="7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9C28625-6985-4FAB-92E4-03EC1375A0E3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4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17" name="Google Shape;138;p16" descr=""/>
          <p:cNvPicPr/>
          <p:nvPr/>
        </p:nvPicPr>
        <p:blipFill>
          <a:blip r:embed="rId1"/>
          <a:stretch/>
        </p:blipFill>
        <p:spPr>
          <a:xfrm>
            <a:off x="2777040" y="1027080"/>
            <a:ext cx="3616920" cy="41616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139;p16"/>
          <p:cNvSpPr/>
          <p:nvPr/>
        </p:nvSpPr>
        <p:spPr>
          <a:xfrm>
            <a:off x="5639760" y="417600"/>
            <a:ext cx="1937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Axion field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Google Shape;140;p16"/>
          <p:cNvSpPr/>
          <p:nvPr/>
        </p:nvSpPr>
        <p:spPr>
          <a:xfrm rot="10800000">
            <a:off x="4567320" y="774000"/>
            <a:ext cx="360" cy="2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Google Shape;141;p16"/>
          <p:cNvSpPr/>
          <p:nvPr/>
        </p:nvSpPr>
        <p:spPr>
          <a:xfrm>
            <a:off x="1938960" y="388800"/>
            <a:ext cx="34729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Axion-photon coupling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21" name="Google Shape;142;p16"/>
          <p:cNvSpPr/>
          <p:nvPr/>
        </p:nvSpPr>
        <p:spPr>
          <a:xfrm rot="10800000">
            <a:off x="6303600" y="801360"/>
            <a:ext cx="360" cy="2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Google Shape;143;p16"/>
          <p:cNvSpPr/>
          <p:nvPr/>
        </p:nvSpPr>
        <p:spPr>
          <a:xfrm>
            <a:off x="1465560" y="1634760"/>
            <a:ext cx="609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3" name="Google Shape;144;p16"/>
          <p:cNvGrpSpPr/>
          <p:nvPr/>
        </p:nvGrpSpPr>
        <p:grpSpPr>
          <a:xfrm>
            <a:off x="6662520" y="1754640"/>
            <a:ext cx="2202480" cy="3013560"/>
            <a:chOff x="6662520" y="1754640"/>
            <a:chExt cx="2202480" cy="3013560"/>
          </a:xfrm>
        </p:grpSpPr>
        <p:pic>
          <p:nvPicPr>
            <p:cNvPr id="124" name="Google Shape;145;p16" descr=""/>
            <p:cNvPicPr/>
            <p:nvPr/>
          </p:nvPicPr>
          <p:blipFill>
            <a:blip r:embed="rId2"/>
            <a:srcRect l="3269" t="0" r="35817" b="0"/>
            <a:stretch/>
          </p:blipFill>
          <p:spPr>
            <a:xfrm>
              <a:off x="6662520" y="1754640"/>
              <a:ext cx="2202480" cy="258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5" name="Google Shape;146;p16"/>
            <p:cNvSpPr/>
            <p:nvPr/>
          </p:nvSpPr>
          <p:spPr>
            <a:xfrm>
              <a:off x="6662520" y="4342320"/>
              <a:ext cx="215172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Helioscopes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126" name="Google Shape;147;p16"/>
          <p:cNvGrpSpPr/>
          <p:nvPr/>
        </p:nvGrpSpPr>
        <p:grpSpPr>
          <a:xfrm>
            <a:off x="1810080" y="1803600"/>
            <a:ext cx="5090760" cy="2875680"/>
            <a:chOff x="1810080" y="1803600"/>
            <a:chExt cx="5090760" cy="2875680"/>
          </a:xfrm>
        </p:grpSpPr>
        <p:sp>
          <p:nvSpPr>
            <p:cNvPr id="127" name="Google Shape;148;p16"/>
            <p:cNvSpPr/>
            <p:nvPr/>
          </p:nvSpPr>
          <p:spPr>
            <a:xfrm>
              <a:off x="2267280" y="3084840"/>
              <a:ext cx="2202480" cy="35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4240" bIns="35424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Gamma ray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28" name="Google Shape;149;p16"/>
            <p:cNvSpPr/>
            <p:nvPr/>
          </p:nvSpPr>
          <p:spPr>
            <a:xfrm rot="10800000">
              <a:off x="2855160" y="3468240"/>
              <a:ext cx="360" cy="25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9" name="Google Shape;150;p16"/>
            <p:cNvGrpSpPr/>
            <p:nvPr/>
          </p:nvGrpSpPr>
          <p:grpSpPr>
            <a:xfrm>
              <a:off x="1810080" y="1803600"/>
              <a:ext cx="5090760" cy="2875680"/>
              <a:chOff x="1810080" y="1803600"/>
              <a:chExt cx="5090760" cy="2875680"/>
            </a:xfrm>
          </p:grpSpPr>
          <p:grpSp>
            <p:nvGrpSpPr>
              <p:cNvPr id="130" name="Google Shape;151;p16"/>
              <p:cNvGrpSpPr/>
              <p:nvPr/>
            </p:nvGrpSpPr>
            <p:grpSpPr>
              <a:xfrm>
                <a:off x="1810080" y="1803600"/>
                <a:ext cx="5090760" cy="2875680"/>
                <a:chOff x="1810080" y="1803600"/>
                <a:chExt cx="5090760" cy="2875680"/>
              </a:xfrm>
            </p:grpSpPr>
            <p:grpSp>
              <p:nvGrpSpPr>
                <p:cNvPr id="131" name="Google Shape;152;p16"/>
                <p:cNvGrpSpPr/>
                <p:nvPr/>
              </p:nvGrpSpPr>
              <p:grpSpPr>
                <a:xfrm>
                  <a:off x="2507760" y="1803600"/>
                  <a:ext cx="4393080" cy="2875680"/>
                  <a:chOff x="2507760" y="1803600"/>
                  <a:chExt cx="4393080" cy="2875680"/>
                </a:xfrm>
              </p:grpSpPr>
              <p:sp>
                <p:nvSpPr>
                  <p:cNvPr id="132" name="Google Shape;153;p16"/>
                  <p:cNvSpPr/>
                  <p:nvPr/>
                </p:nvSpPr>
                <p:spPr>
                  <a:xfrm>
                    <a:off x="2596320" y="4325760"/>
                    <a:ext cx="3290760" cy="3535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354240" bIns="354240" anchor="t">
                    <a:no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lang="en" sz="1800" spc="-1" strike="noStrike">
                        <a:solidFill>
                          <a:srgbClr val="595959"/>
                        </a:solidFill>
                        <a:latin typeface="EB Garamond"/>
                        <a:ea typeface="EB Garamond"/>
                      </a:rPr>
                      <a:t>Primakoff effect</a:t>
                    </a:r>
                    <a:endParaRPr b="0" lang="en-US" sz="1800" spc="-1" strike="noStrike">
                      <a:latin typeface="Arial"/>
                    </a:endParaRPr>
                  </a:p>
                </p:txBody>
              </p:sp>
              <p:sp>
                <p:nvSpPr>
                  <p:cNvPr id="133" name="Google Shape;154;p16"/>
                  <p:cNvSpPr/>
                  <p:nvPr/>
                </p:nvSpPr>
                <p:spPr>
                  <a:xfrm>
                    <a:off x="4438080" y="3849120"/>
                    <a:ext cx="1248840" cy="32796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28575">
                    <a:solidFill>
                      <a:srgbClr val="674ea7"/>
                    </a:solidFill>
                    <a:prstDash val="dash"/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34" name="Google Shape;155;p16"/>
                  <p:cNvSpPr/>
                  <p:nvPr/>
                </p:nvSpPr>
                <p:spPr>
                  <a:xfrm>
                    <a:off x="5517000" y="3815280"/>
                    <a:ext cx="78012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351c75"/>
                        </a:solidFill>
                        <a:latin typeface="EB Garamond"/>
                        <a:ea typeface="EB Garamond"/>
                      </a:rPr>
                      <a:t>a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sp>
                <p:nvSpPr>
                  <p:cNvPr id="135" name="Google Shape;156;p16"/>
                  <p:cNvSpPr/>
                  <p:nvPr/>
                </p:nvSpPr>
                <p:spPr>
                  <a:xfrm>
                    <a:off x="4459320" y="2725200"/>
                    <a:ext cx="78012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1155cc"/>
                        </a:solidFill>
                        <a:latin typeface="EB Garamond"/>
                        <a:ea typeface="EB Garamond"/>
                      </a:rPr>
                      <a:t>γ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sp>
                <p:nvSpPr>
                  <p:cNvPr id="136" name="Google Shape;157;p16"/>
                  <p:cNvSpPr/>
                  <p:nvPr/>
                </p:nvSpPr>
                <p:spPr>
                  <a:xfrm rot="5481600">
                    <a:off x="3832200" y="2943000"/>
                    <a:ext cx="1384920" cy="383040"/>
                  </a:xfrm>
                  <a:custGeom>
                    <a:avLst/>
                    <a:gdLst/>
                    <a:ahLst/>
                    <a:rect l="l" t="t" r="r" b="b"/>
                    <a:pathLst>
                      <a:path w="199814" h="21306">
                        <a:moveTo>
                          <a:pt x="0" y="14534"/>
                        </a:moveTo>
                        <a:cubicBezTo>
                          <a:pt x="0" y="8839"/>
                          <a:pt x="7755" y="278"/>
                          <a:pt x="12700" y="3104"/>
                        </a:cubicBezTo>
                        <a:cubicBezTo>
                          <a:pt x="18997" y="6703"/>
                          <a:pt x="18669" y="21651"/>
                          <a:pt x="25824" y="20460"/>
                        </a:cubicBezTo>
                        <a:cubicBezTo>
                          <a:pt x="31678" y="19485"/>
                          <a:pt x="30730" y="9546"/>
                          <a:pt x="34290" y="4797"/>
                        </a:cubicBezTo>
                        <a:cubicBezTo>
                          <a:pt x="35918" y="2625"/>
                          <a:pt x="39700" y="2869"/>
                          <a:pt x="42334" y="3527"/>
                        </a:cubicBezTo>
                        <a:cubicBezTo>
                          <a:pt x="49563" y="5333"/>
                          <a:pt x="48429" y="21307"/>
                          <a:pt x="55880" y="21307"/>
                        </a:cubicBezTo>
                        <a:cubicBezTo>
                          <a:pt x="62967" y="21307"/>
                          <a:pt x="63146" y="8961"/>
                          <a:pt x="68157" y="3950"/>
                        </a:cubicBezTo>
                        <a:cubicBezTo>
                          <a:pt x="71913" y="194"/>
                          <a:pt x="80211" y="4357"/>
                          <a:pt x="83397" y="8607"/>
                        </a:cubicBezTo>
                        <a:cubicBezTo>
                          <a:pt x="85839" y="11864"/>
                          <a:pt x="86221" y="17780"/>
                          <a:pt x="90170" y="18767"/>
                        </a:cubicBezTo>
                        <a:cubicBezTo>
                          <a:pt x="98992" y="20971"/>
                          <a:pt x="101573" y="2346"/>
                          <a:pt x="110490" y="564"/>
                        </a:cubicBezTo>
                        <a:cubicBezTo>
                          <a:pt x="114083" y="-154"/>
                          <a:pt x="118483" y="936"/>
                          <a:pt x="121074" y="3527"/>
                        </a:cubicBezTo>
                        <a:cubicBezTo>
                          <a:pt x="124706" y="7159"/>
                          <a:pt x="125250" y="15804"/>
                          <a:pt x="130387" y="15804"/>
                        </a:cubicBezTo>
                        <a:cubicBezTo>
                          <a:pt x="134905" y="15804"/>
                          <a:pt x="136031" y="8748"/>
                          <a:pt x="138854" y="5220"/>
                        </a:cubicBezTo>
                        <a:cubicBezTo>
                          <a:pt x="141361" y="2086"/>
                          <a:pt x="146734" y="2537"/>
                          <a:pt x="150707" y="3104"/>
                        </a:cubicBezTo>
                        <a:cubicBezTo>
                          <a:pt x="155053" y="3724"/>
                          <a:pt x="157888" y="8579"/>
                          <a:pt x="160020" y="12417"/>
                        </a:cubicBezTo>
                        <a:cubicBezTo>
                          <a:pt x="160952" y="14095"/>
                          <a:pt x="161545" y="17539"/>
                          <a:pt x="163407" y="17074"/>
                        </a:cubicBezTo>
                        <a:cubicBezTo>
                          <a:pt x="170001" y="15427"/>
                          <a:pt x="171517" y="5913"/>
                          <a:pt x="176954" y="1834"/>
                        </a:cubicBezTo>
                        <a:cubicBezTo>
                          <a:pt x="179796" y="-298"/>
                          <a:pt x="184053" y="-132"/>
                          <a:pt x="187537" y="564"/>
                        </a:cubicBezTo>
                        <a:cubicBezTo>
                          <a:pt x="193721" y="1800"/>
                          <a:pt x="193508" y="14957"/>
                          <a:pt x="199814" y="14957"/>
                        </a:cubicBezTo>
                      </a:path>
                    </a:pathLst>
                  </a:custGeom>
                  <a:noFill/>
                  <a:ln w="28575">
                    <a:solidFill>
                      <a:srgbClr val="3c78d8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37" name="Google Shape;158;p16"/>
                  <p:cNvSpPr/>
                  <p:nvPr/>
                </p:nvSpPr>
                <p:spPr>
                  <a:xfrm rot="109200">
                    <a:off x="3021840" y="3513600"/>
                    <a:ext cx="1413000" cy="438120"/>
                  </a:xfrm>
                  <a:custGeom>
                    <a:avLst/>
                    <a:gdLst/>
                    <a:ahLst/>
                    <a:rect l="l" t="t" r="r" b="b"/>
                    <a:pathLst>
                      <a:path w="199814" h="21306">
                        <a:moveTo>
                          <a:pt x="0" y="14534"/>
                        </a:moveTo>
                        <a:cubicBezTo>
                          <a:pt x="0" y="8839"/>
                          <a:pt x="7755" y="278"/>
                          <a:pt x="12700" y="3104"/>
                        </a:cubicBezTo>
                        <a:cubicBezTo>
                          <a:pt x="18997" y="6703"/>
                          <a:pt x="18669" y="21651"/>
                          <a:pt x="25824" y="20460"/>
                        </a:cubicBezTo>
                        <a:cubicBezTo>
                          <a:pt x="31678" y="19485"/>
                          <a:pt x="30730" y="9546"/>
                          <a:pt x="34290" y="4797"/>
                        </a:cubicBezTo>
                        <a:cubicBezTo>
                          <a:pt x="35918" y="2625"/>
                          <a:pt x="39700" y="2869"/>
                          <a:pt x="42334" y="3527"/>
                        </a:cubicBezTo>
                        <a:cubicBezTo>
                          <a:pt x="49563" y="5333"/>
                          <a:pt x="48429" y="21307"/>
                          <a:pt x="55880" y="21307"/>
                        </a:cubicBezTo>
                        <a:cubicBezTo>
                          <a:pt x="62967" y="21307"/>
                          <a:pt x="63146" y="8961"/>
                          <a:pt x="68157" y="3950"/>
                        </a:cubicBezTo>
                        <a:cubicBezTo>
                          <a:pt x="71913" y="194"/>
                          <a:pt x="80211" y="4357"/>
                          <a:pt x="83397" y="8607"/>
                        </a:cubicBezTo>
                        <a:cubicBezTo>
                          <a:pt x="85839" y="11864"/>
                          <a:pt x="86221" y="17780"/>
                          <a:pt x="90170" y="18767"/>
                        </a:cubicBezTo>
                        <a:cubicBezTo>
                          <a:pt x="98992" y="20971"/>
                          <a:pt x="101573" y="2346"/>
                          <a:pt x="110490" y="564"/>
                        </a:cubicBezTo>
                        <a:cubicBezTo>
                          <a:pt x="114083" y="-154"/>
                          <a:pt x="118483" y="936"/>
                          <a:pt x="121074" y="3527"/>
                        </a:cubicBezTo>
                        <a:cubicBezTo>
                          <a:pt x="124706" y="7159"/>
                          <a:pt x="125250" y="15804"/>
                          <a:pt x="130387" y="15804"/>
                        </a:cubicBezTo>
                        <a:cubicBezTo>
                          <a:pt x="134905" y="15804"/>
                          <a:pt x="136031" y="8748"/>
                          <a:pt x="138854" y="5220"/>
                        </a:cubicBezTo>
                        <a:cubicBezTo>
                          <a:pt x="141361" y="2086"/>
                          <a:pt x="146734" y="2537"/>
                          <a:pt x="150707" y="3104"/>
                        </a:cubicBezTo>
                        <a:cubicBezTo>
                          <a:pt x="155053" y="3724"/>
                          <a:pt x="157888" y="8579"/>
                          <a:pt x="160020" y="12417"/>
                        </a:cubicBezTo>
                        <a:cubicBezTo>
                          <a:pt x="160952" y="14095"/>
                          <a:pt x="161545" y="17539"/>
                          <a:pt x="163407" y="17074"/>
                        </a:cubicBezTo>
                        <a:cubicBezTo>
                          <a:pt x="170001" y="15427"/>
                          <a:pt x="171517" y="5913"/>
                          <a:pt x="176954" y="1834"/>
                        </a:cubicBezTo>
                        <a:cubicBezTo>
                          <a:pt x="179796" y="-298"/>
                          <a:pt x="184053" y="-132"/>
                          <a:pt x="187537" y="564"/>
                        </a:cubicBezTo>
                        <a:cubicBezTo>
                          <a:pt x="193721" y="1800"/>
                          <a:pt x="193508" y="14957"/>
                          <a:pt x="199814" y="14957"/>
                        </a:cubicBezTo>
                      </a:path>
                    </a:pathLst>
                  </a:custGeom>
                  <a:noFill/>
                  <a:ln w="28575">
                    <a:solidFill>
                      <a:srgbClr val="f1c232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38" name="Google Shape;159;p16"/>
                  <p:cNvSpPr/>
                  <p:nvPr/>
                </p:nvSpPr>
                <p:spPr>
                  <a:xfrm>
                    <a:off x="2507760" y="3584520"/>
                    <a:ext cx="78012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91440" bIns="91440" anchor="t">
                    <a:spAutoFit/>
                  </a:bodyPr>
                  <a:p>
                    <a:pPr algn="ctr"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0" i="1" lang="en" sz="3000" spc="-1" strike="noStrike">
                        <a:solidFill>
                          <a:srgbClr val="bf9000"/>
                        </a:solidFill>
                        <a:latin typeface="EB Garamond"/>
                        <a:ea typeface="EB Garamond"/>
                      </a:rPr>
                      <a:t>γ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grpSp>
                <p:nvGrpSpPr>
                  <p:cNvPr id="139" name="Google Shape;160;p16"/>
                  <p:cNvGrpSpPr/>
                  <p:nvPr/>
                </p:nvGrpSpPr>
                <p:grpSpPr>
                  <a:xfrm>
                    <a:off x="3137760" y="2170440"/>
                    <a:ext cx="1360800" cy="261000"/>
                    <a:chOff x="3137760" y="2170440"/>
                    <a:chExt cx="1360800" cy="261000"/>
                  </a:xfrm>
                </p:grpSpPr>
                <p:sp>
                  <p:nvSpPr>
                    <p:cNvPr id="140" name="Google Shape;161;p16"/>
                    <p:cNvSpPr/>
                    <p:nvPr/>
                  </p:nvSpPr>
                  <p:spPr>
                    <a:xfrm rot="650400">
                      <a:off x="3125160" y="2300400"/>
                      <a:ext cx="1385640" cy="3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21600" y="21600"/>
                          </a:lnTo>
                        </a:path>
                      </a:pathLst>
                    </a:custGeom>
                    <a:noFill/>
                    <a:ln w="38100">
                      <a:solidFill>
                        <a:srgbClr val="595959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41" name="Google Shape;162;p16"/>
                    <p:cNvSpPr/>
                    <p:nvPr/>
                  </p:nvSpPr>
                  <p:spPr>
                    <a:xfrm rot="6050400">
                      <a:off x="3745440" y="2193120"/>
                      <a:ext cx="189720" cy="221760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dk2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sp>
                <p:nvSpPr>
                  <p:cNvPr id="142" name="Google Shape;163;p16"/>
                  <p:cNvSpPr/>
                  <p:nvPr/>
                </p:nvSpPr>
                <p:spPr>
                  <a:xfrm>
                    <a:off x="2715840" y="1803600"/>
                    <a:ext cx="54792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91440" bIns="91440" anchor="t">
                    <a:spAutoFit/>
                  </a:bodyPr>
                  <a:p>
                    <a:pPr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1" lang="en" sz="3000" spc="-1" strike="noStrike">
                        <a:solidFill>
                          <a:srgbClr val="434343"/>
                        </a:solidFill>
                        <a:latin typeface="EB Garamond"/>
                        <a:ea typeface="EB Garamond"/>
                      </a:rPr>
                      <a:t>N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sp>
                <p:nvSpPr>
                  <p:cNvPr id="143" name="Google Shape;164;p16"/>
                  <p:cNvSpPr/>
                  <p:nvPr/>
                </p:nvSpPr>
                <p:spPr>
                  <a:xfrm>
                    <a:off x="5790240" y="1843560"/>
                    <a:ext cx="1110600" cy="6393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91440" bIns="91440" anchor="t">
                    <a:spAutoFit/>
                  </a:bodyPr>
                  <a:p>
                    <a:pPr>
                      <a:lnSpc>
                        <a:spcPct val="100000"/>
                      </a:lnSpc>
                      <a:buNone/>
                      <a:tabLst>
                        <a:tab algn="l" pos="0"/>
                      </a:tabLst>
                    </a:pPr>
                    <a:r>
                      <a:rPr b="1" lang="en" sz="3000" spc="-1" strike="noStrike">
                        <a:solidFill>
                          <a:srgbClr val="434343"/>
                        </a:solidFill>
                        <a:latin typeface="EB Garamond"/>
                        <a:ea typeface="EB Garamond"/>
                      </a:rPr>
                      <a:t>N</a:t>
                    </a:r>
                    <a:endParaRPr b="0" lang="en-US" sz="3000" spc="-1" strike="noStrike">
                      <a:latin typeface="Arial"/>
                    </a:endParaRPr>
                  </a:p>
                </p:txBody>
              </p:sp>
              <p:grpSp>
                <p:nvGrpSpPr>
                  <p:cNvPr id="144" name="Google Shape;165;p16"/>
                  <p:cNvGrpSpPr/>
                  <p:nvPr/>
                </p:nvGrpSpPr>
                <p:grpSpPr>
                  <a:xfrm>
                    <a:off x="4484520" y="2195640"/>
                    <a:ext cx="1343160" cy="231840"/>
                    <a:chOff x="4484520" y="2195640"/>
                    <a:chExt cx="1343160" cy="231840"/>
                  </a:xfrm>
                </p:grpSpPr>
                <p:sp>
                  <p:nvSpPr>
                    <p:cNvPr id="145" name="Google Shape;166;p16"/>
                    <p:cNvSpPr/>
                    <p:nvPr/>
                  </p:nvSpPr>
                  <p:spPr>
                    <a:xfrm flipH="1" rot="10799400">
                      <a:off x="4484160" y="2197440"/>
                      <a:ext cx="1343160" cy="22968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21600" y="21600"/>
                          </a:lnTo>
                        </a:path>
                      </a:pathLst>
                    </a:custGeom>
                    <a:noFill/>
                    <a:ln w="38100">
                      <a:solidFill>
                        <a:srgbClr val="595959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46" name="Google Shape;167;p16"/>
                    <p:cNvSpPr/>
                    <p:nvPr/>
                  </p:nvSpPr>
                  <p:spPr>
                    <a:xfrm rot="4828800">
                      <a:off x="5070240" y="2196720"/>
                      <a:ext cx="189720" cy="221400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dk2"/>
                    </a:soli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sp>
              <p:nvSpPr>
                <p:cNvPr id="147" name="Google Shape;168;p16"/>
                <p:cNvSpPr/>
                <p:nvPr/>
              </p:nvSpPr>
              <p:spPr>
                <a:xfrm>
                  <a:off x="1810080" y="2475000"/>
                  <a:ext cx="2202480" cy="3535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54240" bIns="354240" anchor="t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Nucleon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  <p:sp>
              <p:nvSpPr>
                <p:cNvPr id="148" name="Google Shape;169;p16"/>
                <p:cNvSpPr/>
                <p:nvPr/>
              </p:nvSpPr>
              <p:spPr>
                <a:xfrm rot="10800000">
                  <a:off x="2931480" y="2325240"/>
                  <a:ext cx="360" cy="2541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525">
                  <a:solidFill>
                    <a:srgbClr val="59595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49" name="Google Shape;170;p16"/>
              <p:cNvGrpSpPr/>
              <p:nvPr/>
            </p:nvGrpSpPr>
            <p:grpSpPr>
              <a:xfrm>
                <a:off x="4947120" y="3264480"/>
                <a:ext cx="1937520" cy="745200"/>
                <a:chOff x="4947120" y="3264480"/>
                <a:chExt cx="1937520" cy="745200"/>
              </a:xfrm>
            </p:grpSpPr>
            <p:sp>
              <p:nvSpPr>
                <p:cNvPr id="150" name="Google Shape;171;p16"/>
                <p:cNvSpPr/>
                <p:nvPr/>
              </p:nvSpPr>
              <p:spPr>
                <a:xfrm>
                  <a:off x="4947120" y="3264480"/>
                  <a:ext cx="1937520" cy="3535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354240" bIns="354240" anchor="t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" sz="1600" spc="-1" strike="noStrike">
                      <a:solidFill>
                        <a:srgbClr val="595959"/>
                      </a:solidFill>
                      <a:latin typeface="EB Garamond"/>
                      <a:ea typeface="EB Garamond"/>
                    </a:rPr>
                    <a:t>Solar axion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  <p:sp>
              <p:nvSpPr>
                <p:cNvPr id="151" name="Google Shape;172;p16"/>
                <p:cNvSpPr/>
                <p:nvPr/>
              </p:nvSpPr>
              <p:spPr>
                <a:xfrm rot="10800000">
                  <a:off x="5925960" y="3655800"/>
                  <a:ext cx="360" cy="3538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525">
                  <a:solidFill>
                    <a:srgbClr val="59595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grpSp>
        <p:nvGrpSpPr>
          <p:cNvPr id="152" name="Google Shape;173;p16"/>
          <p:cNvGrpSpPr/>
          <p:nvPr/>
        </p:nvGrpSpPr>
        <p:grpSpPr>
          <a:xfrm>
            <a:off x="-10080" y="1783080"/>
            <a:ext cx="2372760" cy="2985120"/>
            <a:chOff x="-10080" y="1783080"/>
            <a:chExt cx="2372760" cy="2985120"/>
          </a:xfrm>
        </p:grpSpPr>
        <p:pic>
          <p:nvPicPr>
            <p:cNvPr id="153" name="Google Shape;174;p16" descr=""/>
            <p:cNvPicPr/>
            <p:nvPr/>
          </p:nvPicPr>
          <p:blipFill>
            <a:blip r:embed="rId3"/>
            <a:srcRect l="18865" t="0" r="24693" b="0"/>
            <a:stretch/>
          </p:blipFill>
          <p:spPr>
            <a:xfrm>
              <a:off x="450000" y="1783080"/>
              <a:ext cx="1472400" cy="260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4" name="Google Shape;175;p16"/>
            <p:cNvSpPr/>
            <p:nvPr/>
          </p:nvSpPr>
          <p:spPr>
            <a:xfrm>
              <a:off x="-10080" y="4342320"/>
              <a:ext cx="237276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Sun interior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55" name="Google Shape;176;p16"/>
          <p:cNvSpPr/>
          <p:nvPr/>
        </p:nvSpPr>
        <p:spPr>
          <a:xfrm>
            <a:off x="2033640" y="1892160"/>
            <a:ext cx="360" cy="30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Google Shape;177;p16"/>
          <p:cNvSpPr/>
          <p:nvPr/>
        </p:nvSpPr>
        <p:spPr>
          <a:xfrm>
            <a:off x="2129040" y="4715280"/>
            <a:ext cx="692712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(Raffelt 2008)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7" name="Google Shape;178;p16"/>
          <p:cNvSpPr/>
          <p:nvPr/>
        </p:nvSpPr>
        <p:spPr>
          <a:xfrm>
            <a:off x="-14760" y="4771440"/>
            <a:ext cx="6393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NASA; CERN/Brice Maximilien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83;p17" descr=""/>
          <p:cNvPicPr/>
          <p:nvPr/>
        </p:nvPicPr>
        <p:blipFill>
          <a:blip r:embed="rId1"/>
          <a:stretch/>
        </p:blipFill>
        <p:spPr>
          <a:xfrm>
            <a:off x="533520" y="630720"/>
            <a:ext cx="8183520" cy="92628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184;p17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3. Nucleon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PlaceHolder 1"/>
          <p:cNvSpPr>
            <a:spLocks noGrp="1"/>
          </p:cNvSpPr>
          <p:nvPr>
            <p:ph type="sldNum" idx="8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48992C5-847C-40BB-B844-923265206C5D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1" name="Google Shape;186;p17"/>
          <p:cNvSpPr/>
          <p:nvPr/>
        </p:nvSpPr>
        <p:spPr>
          <a:xfrm>
            <a:off x="4750560" y="108360"/>
            <a:ext cx="1937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Isovector coupling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2" name="Google Shape;187;p17"/>
          <p:cNvSpPr/>
          <p:nvPr/>
        </p:nvSpPr>
        <p:spPr>
          <a:xfrm rot="10800000">
            <a:off x="7827480" y="488520"/>
            <a:ext cx="360" cy="2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Google Shape;188;p17"/>
          <p:cNvSpPr/>
          <p:nvPr/>
        </p:nvSpPr>
        <p:spPr>
          <a:xfrm>
            <a:off x="6432840" y="108360"/>
            <a:ext cx="22575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Nucleon isospin doublet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Google Shape;189;p17"/>
          <p:cNvSpPr/>
          <p:nvPr/>
        </p:nvSpPr>
        <p:spPr>
          <a:xfrm rot="10800000">
            <a:off x="6183720" y="513000"/>
            <a:ext cx="360" cy="2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190;p17"/>
          <p:cNvSpPr/>
          <p:nvPr/>
        </p:nvSpPr>
        <p:spPr>
          <a:xfrm>
            <a:off x="1465560" y="1634760"/>
            <a:ext cx="609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191;p17"/>
          <p:cNvSpPr/>
          <p:nvPr/>
        </p:nvSpPr>
        <p:spPr>
          <a:xfrm>
            <a:off x="3177000" y="108360"/>
            <a:ext cx="1937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Isoscalar coupling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7" name="Google Shape;192;p17"/>
          <p:cNvSpPr/>
          <p:nvPr/>
        </p:nvSpPr>
        <p:spPr>
          <a:xfrm rot="10800000">
            <a:off x="4746960" y="513000"/>
            <a:ext cx="360" cy="2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8" name="Google Shape;193;p17"/>
          <p:cNvGrpSpPr/>
          <p:nvPr/>
        </p:nvGrpSpPr>
        <p:grpSpPr>
          <a:xfrm>
            <a:off x="-10080" y="1783080"/>
            <a:ext cx="2372760" cy="2985120"/>
            <a:chOff x="-10080" y="1783080"/>
            <a:chExt cx="2372760" cy="2985120"/>
          </a:xfrm>
        </p:grpSpPr>
        <p:pic>
          <p:nvPicPr>
            <p:cNvPr id="169" name="Google Shape;194;p17" descr=""/>
            <p:cNvPicPr/>
            <p:nvPr/>
          </p:nvPicPr>
          <p:blipFill>
            <a:blip r:embed="rId2"/>
            <a:srcRect l="26686" t="0" r="16872" b="0"/>
            <a:stretch/>
          </p:blipFill>
          <p:spPr>
            <a:xfrm>
              <a:off x="450000" y="1783080"/>
              <a:ext cx="1472400" cy="260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0" name="Google Shape;195;p17"/>
            <p:cNvSpPr/>
            <p:nvPr/>
          </p:nvSpPr>
          <p:spPr>
            <a:xfrm>
              <a:off x="-10080" y="4342320"/>
              <a:ext cx="237276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Stellar remnants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71" name="Google Shape;196;p17"/>
          <p:cNvSpPr/>
          <p:nvPr/>
        </p:nvSpPr>
        <p:spPr>
          <a:xfrm>
            <a:off x="2033640" y="1892160"/>
            <a:ext cx="360" cy="30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2" name="Google Shape;197;p17"/>
          <p:cNvGrpSpPr/>
          <p:nvPr/>
        </p:nvGrpSpPr>
        <p:grpSpPr>
          <a:xfrm>
            <a:off x="2596320" y="1955880"/>
            <a:ext cx="3665520" cy="2723400"/>
            <a:chOff x="2596320" y="1955880"/>
            <a:chExt cx="3665520" cy="2723400"/>
          </a:xfrm>
        </p:grpSpPr>
        <p:sp>
          <p:nvSpPr>
            <p:cNvPr id="173" name="Google Shape;198;p17"/>
            <p:cNvSpPr/>
            <p:nvPr/>
          </p:nvSpPr>
          <p:spPr>
            <a:xfrm>
              <a:off x="2596320" y="4325760"/>
              <a:ext cx="3290760" cy="35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4240" bIns="3542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Nuclear bremsstrahlung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74" name="Google Shape;199;p17"/>
            <p:cNvSpPr/>
            <p:nvPr/>
          </p:nvSpPr>
          <p:spPr>
            <a:xfrm>
              <a:off x="4361760" y="3409920"/>
              <a:ext cx="1358640" cy="584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674ea7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Google Shape;200;p17"/>
            <p:cNvSpPr/>
            <p:nvPr/>
          </p:nvSpPr>
          <p:spPr>
            <a:xfrm>
              <a:off x="5441040" y="3663000"/>
              <a:ext cx="78012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3000" spc="-1" strike="noStrike">
                  <a:solidFill>
                    <a:srgbClr val="351c75"/>
                  </a:solidFill>
                  <a:latin typeface="EB Garamond"/>
                  <a:ea typeface="EB Garamond"/>
                </a:rPr>
                <a:t>a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176" name="Google Shape;201;p17"/>
            <p:cNvSpPr/>
            <p:nvPr/>
          </p:nvSpPr>
          <p:spPr>
            <a:xfrm>
              <a:off x="3975480" y="2523600"/>
              <a:ext cx="78012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3000" spc="-1" strike="noStrike">
                  <a:solidFill>
                    <a:srgbClr val="cc0000"/>
                  </a:solidFill>
                  <a:latin typeface="EB Garamond"/>
                  <a:ea typeface="EB Garamond"/>
                </a:rPr>
                <a:t>π</a:t>
              </a:r>
              <a:r>
                <a:rPr b="0" lang="en" sz="3000" spc="-1" strike="noStrike" baseline="30000">
                  <a:solidFill>
                    <a:srgbClr val="cc0000"/>
                  </a:solidFill>
                  <a:latin typeface="EB Garamond"/>
                  <a:ea typeface="EB Garamond"/>
                </a:rPr>
                <a:t>0</a:t>
              </a:r>
              <a:endParaRPr b="0" lang="en-US" sz="3000" spc="-1" strike="noStrike">
                <a:latin typeface="Arial"/>
              </a:endParaRPr>
            </a:p>
          </p:txBody>
        </p:sp>
        <p:grpSp>
          <p:nvGrpSpPr>
            <p:cNvPr id="177" name="Google Shape;202;p17"/>
            <p:cNvGrpSpPr/>
            <p:nvPr/>
          </p:nvGrpSpPr>
          <p:grpSpPr>
            <a:xfrm>
              <a:off x="3062160" y="2320920"/>
              <a:ext cx="1096920" cy="247680"/>
              <a:chOff x="3062160" y="2320920"/>
              <a:chExt cx="1096920" cy="247680"/>
            </a:xfrm>
          </p:grpSpPr>
          <p:sp>
            <p:nvSpPr>
              <p:cNvPr id="178" name="Google Shape;203;p17"/>
              <p:cNvSpPr/>
              <p:nvPr/>
            </p:nvSpPr>
            <p:spPr>
              <a:xfrm rot="10200">
                <a:off x="3062520" y="2322360"/>
                <a:ext cx="1096200" cy="219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" name="Google Shape;204;p17"/>
              <p:cNvSpPr/>
              <p:nvPr/>
            </p:nvSpPr>
            <p:spPr>
              <a:xfrm rot="6050400">
                <a:off x="3657600" y="2345760"/>
                <a:ext cx="189720" cy="217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0" name="Google Shape;205;p17"/>
            <p:cNvSpPr/>
            <p:nvPr/>
          </p:nvSpPr>
          <p:spPr>
            <a:xfrm>
              <a:off x="2639520" y="1955880"/>
              <a:ext cx="54792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30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N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181" name="Google Shape;206;p17"/>
            <p:cNvSpPr/>
            <p:nvPr/>
          </p:nvSpPr>
          <p:spPr>
            <a:xfrm>
              <a:off x="5713920" y="1996200"/>
              <a:ext cx="54792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30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N</a:t>
              </a:r>
              <a:endParaRPr b="0" lang="en-US" sz="3000" spc="-1" strike="noStrike">
                <a:latin typeface="Arial"/>
              </a:endParaRPr>
            </a:p>
          </p:txBody>
        </p:sp>
        <p:grpSp>
          <p:nvGrpSpPr>
            <p:cNvPr id="182" name="Google Shape;207;p17"/>
            <p:cNvGrpSpPr/>
            <p:nvPr/>
          </p:nvGrpSpPr>
          <p:grpSpPr>
            <a:xfrm>
              <a:off x="4148280" y="2328840"/>
              <a:ext cx="1602720" cy="207360"/>
              <a:chOff x="4148280" y="2328840"/>
              <a:chExt cx="1602720" cy="207360"/>
            </a:xfrm>
          </p:grpSpPr>
          <p:sp>
            <p:nvSpPr>
              <p:cNvPr id="183" name="Google Shape;208;p17"/>
              <p:cNvSpPr/>
              <p:nvPr/>
            </p:nvSpPr>
            <p:spPr>
              <a:xfrm flipH="1" rot="10800000">
                <a:off x="4148280" y="2350080"/>
                <a:ext cx="1602720" cy="186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" name="Google Shape;209;p17"/>
              <p:cNvSpPr/>
              <p:nvPr/>
            </p:nvSpPr>
            <p:spPr>
              <a:xfrm rot="5160000">
                <a:off x="4965120" y="2320200"/>
                <a:ext cx="189720" cy="22176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5" name="Google Shape;210;p17"/>
            <p:cNvGrpSpPr/>
            <p:nvPr/>
          </p:nvGrpSpPr>
          <p:grpSpPr>
            <a:xfrm>
              <a:off x="3061800" y="3161160"/>
              <a:ext cx="1360800" cy="261000"/>
              <a:chOff x="3061800" y="3161160"/>
              <a:chExt cx="1360800" cy="261000"/>
            </a:xfrm>
          </p:grpSpPr>
          <p:sp>
            <p:nvSpPr>
              <p:cNvPr id="186" name="Google Shape;211;p17"/>
              <p:cNvSpPr/>
              <p:nvPr/>
            </p:nvSpPr>
            <p:spPr>
              <a:xfrm rot="650400">
                <a:off x="3049200" y="3291120"/>
                <a:ext cx="1385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" name="Google Shape;212;p17"/>
              <p:cNvSpPr/>
              <p:nvPr/>
            </p:nvSpPr>
            <p:spPr>
              <a:xfrm rot="6050400">
                <a:off x="3669120" y="3183480"/>
                <a:ext cx="189720" cy="22176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8" name="Google Shape;213;p17"/>
            <p:cNvSpPr/>
            <p:nvPr/>
          </p:nvSpPr>
          <p:spPr>
            <a:xfrm>
              <a:off x="2639520" y="2793960"/>
              <a:ext cx="54792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30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N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189" name="Google Shape;214;p17"/>
            <p:cNvSpPr/>
            <p:nvPr/>
          </p:nvSpPr>
          <p:spPr>
            <a:xfrm>
              <a:off x="5713920" y="2834280"/>
              <a:ext cx="54792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30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N</a:t>
              </a:r>
              <a:endParaRPr b="0" lang="en-US" sz="3000" spc="-1" strike="noStrike">
                <a:latin typeface="Arial"/>
              </a:endParaRPr>
            </a:p>
          </p:txBody>
        </p:sp>
        <p:grpSp>
          <p:nvGrpSpPr>
            <p:cNvPr id="190" name="Google Shape;215;p17"/>
            <p:cNvGrpSpPr/>
            <p:nvPr/>
          </p:nvGrpSpPr>
          <p:grpSpPr>
            <a:xfrm>
              <a:off x="4384080" y="3186360"/>
              <a:ext cx="1366560" cy="230400"/>
              <a:chOff x="4384080" y="3186360"/>
              <a:chExt cx="1366560" cy="230400"/>
            </a:xfrm>
          </p:grpSpPr>
          <p:sp>
            <p:nvSpPr>
              <p:cNvPr id="191" name="Google Shape;216;p17"/>
              <p:cNvSpPr/>
              <p:nvPr/>
            </p:nvSpPr>
            <p:spPr>
              <a:xfrm rot="21028800">
                <a:off x="4374360" y="3301560"/>
                <a:ext cx="1385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Google Shape;217;p17"/>
              <p:cNvSpPr/>
              <p:nvPr/>
            </p:nvSpPr>
            <p:spPr>
              <a:xfrm rot="4828800">
                <a:off x="4993920" y="3187440"/>
                <a:ext cx="189720" cy="2214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3" name="Google Shape;218;p17"/>
            <p:cNvSpPr/>
            <p:nvPr/>
          </p:nvSpPr>
          <p:spPr>
            <a:xfrm>
              <a:off x="4145040" y="2535840"/>
              <a:ext cx="7920" cy="82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prstDash val="lg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4" name="Google Shape;219;p17"/>
          <p:cNvGrpSpPr/>
          <p:nvPr/>
        </p:nvGrpSpPr>
        <p:grpSpPr>
          <a:xfrm>
            <a:off x="6543360" y="1783080"/>
            <a:ext cx="2372760" cy="2985120"/>
            <a:chOff x="6543360" y="1783080"/>
            <a:chExt cx="2372760" cy="2985120"/>
          </a:xfrm>
        </p:grpSpPr>
        <p:sp>
          <p:nvSpPr>
            <p:cNvPr id="195" name="Google Shape;220;p17"/>
            <p:cNvSpPr/>
            <p:nvPr/>
          </p:nvSpPr>
          <p:spPr>
            <a:xfrm>
              <a:off x="6543360" y="4342320"/>
              <a:ext cx="237276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Photometric surveys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196" name="Google Shape;221;p17" descr=""/>
            <p:cNvPicPr/>
            <p:nvPr/>
          </p:nvPicPr>
          <p:blipFill>
            <a:blip r:embed="rId3"/>
            <a:srcRect l="17084" t="39937" r="52786" b="9029"/>
            <a:stretch/>
          </p:blipFill>
          <p:spPr>
            <a:xfrm>
              <a:off x="6714000" y="1783080"/>
              <a:ext cx="2189520" cy="2623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7" name="Google Shape;222;p17"/>
          <p:cNvSpPr/>
          <p:nvPr/>
        </p:nvSpPr>
        <p:spPr>
          <a:xfrm>
            <a:off x="6529320" y="1892160"/>
            <a:ext cx="360" cy="30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Google Shape;223;p17"/>
          <p:cNvSpPr/>
          <p:nvPr/>
        </p:nvSpPr>
        <p:spPr>
          <a:xfrm>
            <a:off x="2033640" y="1892160"/>
            <a:ext cx="360" cy="30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224;p17"/>
          <p:cNvSpPr/>
          <p:nvPr/>
        </p:nvSpPr>
        <p:spPr>
          <a:xfrm>
            <a:off x="4917240" y="471528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(Raffelt 2008)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0" name="Google Shape;225;p17"/>
          <p:cNvSpPr/>
          <p:nvPr/>
        </p:nvSpPr>
        <p:spPr>
          <a:xfrm>
            <a:off x="-14760" y="4771440"/>
            <a:ext cx="6393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NASA; ESA/A. Moitinho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30;p18"/>
          <p:cNvSpPr/>
          <p:nvPr/>
        </p:nvSpPr>
        <p:spPr>
          <a:xfrm>
            <a:off x="6058080" y="4715280"/>
            <a:ext cx="297900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(O’Hare 2024)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2" name="Google Shape;231;p18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3. Nucleon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PlaceHolder 1"/>
          <p:cNvSpPr>
            <a:spLocks noGrp="1"/>
          </p:cNvSpPr>
          <p:nvPr>
            <p:ph type="sldNum" idx="9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65785C5-0870-4FB3-9FA2-A0FE97C97569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04" name="Google Shape;233;p18" descr=""/>
          <p:cNvPicPr/>
          <p:nvPr/>
        </p:nvPicPr>
        <p:blipFill>
          <a:blip r:embed="rId1"/>
          <a:stretch/>
        </p:blipFill>
        <p:spPr>
          <a:xfrm>
            <a:off x="0" y="1159920"/>
            <a:ext cx="4534920" cy="3241800"/>
          </a:xfrm>
          <a:prstGeom prst="rect">
            <a:avLst/>
          </a:prstGeom>
          <a:ln w="0">
            <a:noFill/>
          </a:ln>
        </p:spPr>
      </p:pic>
      <p:pic>
        <p:nvPicPr>
          <p:cNvPr id="205" name="Google Shape;234;p18" descr=""/>
          <p:cNvPicPr/>
          <p:nvPr/>
        </p:nvPicPr>
        <p:blipFill>
          <a:blip r:embed="rId2"/>
          <a:stretch/>
        </p:blipFill>
        <p:spPr>
          <a:xfrm>
            <a:off x="4614120" y="1149120"/>
            <a:ext cx="4534920" cy="3252600"/>
          </a:xfrm>
          <a:prstGeom prst="rect">
            <a:avLst/>
          </a:prstGeom>
          <a:ln w="0">
            <a:noFill/>
          </a:ln>
        </p:spPr>
      </p:pic>
      <p:sp>
        <p:nvSpPr>
          <p:cNvPr id="206" name="Google Shape;235;p18"/>
          <p:cNvSpPr/>
          <p:nvPr/>
        </p:nvSpPr>
        <p:spPr>
          <a:xfrm>
            <a:off x="-14760" y="4771440"/>
            <a:ext cx="6393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Ciaran O'Hare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40;p19"/>
          <p:cNvSpPr/>
          <p:nvPr/>
        </p:nvSpPr>
        <p:spPr>
          <a:xfrm>
            <a:off x="6058080" y="4715280"/>
            <a:ext cx="297900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(Haxton &amp; Lee 1991)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8" name="Google Shape;241;p19"/>
          <p:cNvSpPr/>
          <p:nvPr/>
        </p:nvSpPr>
        <p:spPr>
          <a:xfrm>
            <a:off x="6529320" y="1892160"/>
            <a:ext cx="360" cy="30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Google Shape;242;p19"/>
          <p:cNvSpPr/>
          <p:nvPr/>
        </p:nvSpPr>
        <p:spPr>
          <a:xfrm>
            <a:off x="1465560" y="1634760"/>
            <a:ext cx="609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0" name="Google Shape;243;p19"/>
          <p:cNvGrpSpPr/>
          <p:nvPr/>
        </p:nvGrpSpPr>
        <p:grpSpPr>
          <a:xfrm>
            <a:off x="6662520" y="1754640"/>
            <a:ext cx="2202480" cy="3013560"/>
            <a:chOff x="6662520" y="1754640"/>
            <a:chExt cx="2202480" cy="3013560"/>
          </a:xfrm>
        </p:grpSpPr>
        <p:pic>
          <p:nvPicPr>
            <p:cNvPr id="211" name="Google Shape;244;p19" descr=""/>
            <p:cNvPicPr/>
            <p:nvPr/>
          </p:nvPicPr>
          <p:blipFill>
            <a:blip r:embed="rId1"/>
            <a:srcRect l="3269" t="0" r="35817" b="1662"/>
            <a:stretch/>
          </p:blipFill>
          <p:spPr>
            <a:xfrm>
              <a:off x="6662520" y="1754640"/>
              <a:ext cx="2202480" cy="2539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Google Shape;245;p19"/>
            <p:cNvSpPr/>
            <p:nvPr/>
          </p:nvSpPr>
          <p:spPr>
            <a:xfrm>
              <a:off x="6662520" y="4342320"/>
              <a:ext cx="215172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Helioscopes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13" name="Google Shape;246;p19"/>
          <p:cNvGrpSpPr/>
          <p:nvPr/>
        </p:nvGrpSpPr>
        <p:grpSpPr>
          <a:xfrm>
            <a:off x="-10080" y="1783080"/>
            <a:ext cx="2372760" cy="2985120"/>
            <a:chOff x="-10080" y="1783080"/>
            <a:chExt cx="2372760" cy="2985120"/>
          </a:xfrm>
        </p:grpSpPr>
        <p:pic>
          <p:nvPicPr>
            <p:cNvPr id="214" name="Google Shape;247;p19" descr=""/>
            <p:cNvPicPr/>
            <p:nvPr/>
          </p:nvPicPr>
          <p:blipFill>
            <a:blip r:embed="rId2"/>
            <a:srcRect l="19093" t="0" r="24460" b="0"/>
            <a:stretch/>
          </p:blipFill>
          <p:spPr>
            <a:xfrm>
              <a:off x="450000" y="1783080"/>
              <a:ext cx="1472400" cy="260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5" name="Google Shape;248;p19"/>
            <p:cNvSpPr/>
            <p:nvPr/>
          </p:nvSpPr>
          <p:spPr>
            <a:xfrm>
              <a:off x="-10080" y="4342320"/>
              <a:ext cx="237276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Sun interior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16" name="Google Shape;249;p19"/>
          <p:cNvSpPr/>
          <p:nvPr/>
        </p:nvSpPr>
        <p:spPr>
          <a:xfrm>
            <a:off x="2033640" y="1892160"/>
            <a:ext cx="360" cy="30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Google Shape;250;p19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3. Nucleon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PlaceHolder 1"/>
          <p:cNvSpPr>
            <a:spLocks noGrp="1"/>
          </p:cNvSpPr>
          <p:nvPr>
            <p:ph type="sldNum" idx="10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1B01D20-D530-463A-A6EE-FEF888A5A675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grpSp>
        <p:nvGrpSpPr>
          <p:cNvPr id="219" name="Google Shape;252;p19"/>
          <p:cNvGrpSpPr/>
          <p:nvPr/>
        </p:nvGrpSpPr>
        <p:grpSpPr>
          <a:xfrm>
            <a:off x="533520" y="488520"/>
            <a:ext cx="8183520" cy="1068480"/>
            <a:chOff x="533520" y="488520"/>
            <a:chExt cx="8183520" cy="1068480"/>
          </a:xfrm>
        </p:grpSpPr>
        <p:pic>
          <p:nvPicPr>
            <p:cNvPr id="220" name="Google Shape;253;p19" descr=""/>
            <p:cNvPicPr/>
            <p:nvPr/>
          </p:nvPicPr>
          <p:blipFill>
            <a:blip r:embed="rId3"/>
            <a:stretch/>
          </p:blipFill>
          <p:spPr>
            <a:xfrm>
              <a:off x="533520" y="630720"/>
              <a:ext cx="8183520" cy="926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1" name="Google Shape;254;p19"/>
            <p:cNvSpPr/>
            <p:nvPr/>
          </p:nvSpPr>
          <p:spPr>
            <a:xfrm rot="10800000">
              <a:off x="7827480" y="488520"/>
              <a:ext cx="360" cy="25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Google Shape;255;p19"/>
            <p:cNvSpPr/>
            <p:nvPr/>
          </p:nvSpPr>
          <p:spPr>
            <a:xfrm rot="10800000">
              <a:off x="6183720" y="513000"/>
              <a:ext cx="360" cy="25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Google Shape;256;p19"/>
            <p:cNvSpPr/>
            <p:nvPr/>
          </p:nvSpPr>
          <p:spPr>
            <a:xfrm rot="10800000">
              <a:off x="4746960" y="513000"/>
              <a:ext cx="360" cy="25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4" name="Google Shape;257;p19"/>
          <p:cNvSpPr/>
          <p:nvPr/>
        </p:nvSpPr>
        <p:spPr>
          <a:xfrm>
            <a:off x="2596320" y="4325760"/>
            <a:ext cx="3290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Nuclear axion pump (M1)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25" name="Google Shape;258;p19"/>
          <p:cNvGrpSpPr/>
          <p:nvPr/>
        </p:nvGrpSpPr>
        <p:grpSpPr>
          <a:xfrm>
            <a:off x="4647960" y="2540520"/>
            <a:ext cx="2318400" cy="1323360"/>
            <a:chOff x="4647960" y="2540520"/>
            <a:chExt cx="2318400" cy="1323360"/>
          </a:xfrm>
        </p:grpSpPr>
        <p:grpSp>
          <p:nvGrpSpPr>
            <p:cNvPr id="226" name="Google Shape;259;p19"/>
            <p:cNvGrpSpPr/>
            <p:nvPr/>
          </p:nvGrpSpPr>
          <p:grpSpPr>
            <a:xfrm>
              <a:off x="4647960" y="2540520"/>
              <a:ext cx="2318400" cy="1323360"/>
              <a:chOff x="4647960" y="2540520"/>
              <a:chExt cx="2318400" cy="1323360"/>
            </a:xfrm>
          </p:grpSpPr>
          <p:sp>
            <p:nvSpPr>
              <p:cNvPr id="227" name="Google Shape;260;p19"/>
              <p:cNvSpPr/>
              <p:nvPr/>
            </p:nvSpPr>
            <p:spPr>
              <a:xfrm>
                <a:off x="5441040" y="2792520"/>
                <a:ext cx="780120" cy="639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t">
                <a:sp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i="1" lang="en" sz="3000" spc="-1" strike="noStrike">
                    <a:solidFill>
                      <a:srgbClr val="351c75"/>
                    </a:solidFill>
                    <a:latin typeface="EB Garamond"/>
                    <a:ea typeface="EB Garamond"/>
                  </a:rPr>
                  <a:t>a</a:t>
                </a:r>
                <a:endParaRPr b="0" lang="en-US" sz="3000" spc="-1" strike="noStrike">
                  <a:latin typeface="Arial"/>
                </a:endParaRPr>
              </a:p>
            </p:txBody>
          </p:sp>
          <p:sp>
            <p:nvSpPr>
              <p:cNvPr id="228" name="Google Shape;261;p19"/>
              <p:cNvSpPr/>
              <p:nvPr/>
            </p:nvSpPr>
            <p:spPr>
              <a:xfrm rot="10800000">
                <a:off x="4647960" y="2540520"/>
                <a:ext cx="360" cy="1323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595959"/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Google Shape;262;p19"/>
              <p:cNvSpPr/>
              <p:nvPr/>
            </p:nvSpPr>
            <p:spPr>
              <a:xfrm>
                <a:off x="4763880" y="3178800"/>
                <a:ext cx="2202480" cy="353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54240" bIns="354240" anchor="t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Line axion emission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230" name="Google Shape;263;p19"/>
            <p:cNvSpPr/>
            <p:nvPr/>
          </p:nvSpPr>
          <p:spPr>
            <a:xfrm>
              <a:off x="4719600" y="3206160"/>
              <a:ext cx="966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674ea7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1" name="Google Shape;264;p19"/>
          <p:cNvGrpSpPr/>
          <p:nvPr/>
        </p:nvGrpSpPr>
        <p:grpSpPr>
          <a:xfrm>
            <a:off x="2325600" y="2565000"/>
            <a:ext cx="2202480" cy="1289160"/>
            <a:chOff x="2325600" y="2565000"/>
            <a:chExt cx="2202480" cy="1289160"/>
          </a:xfrm>
        </p:grpSpPr>
        <p:sp>
          <p:nvSpPr>
            <p:cNvPr id="232" name="Google Shape;265;p19"/>
            <p:cNvSpPr/>
            <p:nvPr/>
          </p:nvSpPr>
          <p:spPr>
            <a:xfrm>
              <a:off x="2630520" y="3114000"/>
              <a:ext cx="78012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3000" spc="-1" strike="noStrike">
                  <a:solidFill>
                    <a:srgbClr val="1155cc"/>
                  </a:solidFill>
                  <a:latin typeface="EB Garamond"/>
                  <a:ea typeface="EB Garamond"/>
                </a:rPr>
                <a:t>γ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233" name="Google Shape;266;p19"/>
            <p:cNvSpPr/>
            <p:nvPr/>
          </p:nvSpPr>
          <p:spPr>
            <a:xfrm rot="21570000">
              <a:off x="2385360" y="3157920"/>
              <a:ext cx="1380960" cy="15552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3c78d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Google Shape;267;p19"/>
            <p:cNvSpPr/>
            <p:nvPr/>
          </p:nvSpPr>
          <p:spPr>
            <a:xfrm rot="10800000">
              <a:off x="3838320" y="2565000"/>
              <a:ext cx="360" cy="128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Google Shape;268;p19"/>
            <p:cNvSpPr/>
            <p:nvPr/>
          </p:nvSpPr>
          <p:spPr>
            <a:xfrm>
              <a:off x="2325600" y="2721600"/>
              <a:ext cx="2202480" cy="35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4240" bIns="35424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Photoexcitation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36" name="Google Shape;269;p19"/>
          <p:cNvGrpSpPr/>
          <p:nvPr/>
        </p:nvGrpSpPr>
        <p:grpSpPr>
          <a:xfrm>
            <a:off x="2425320" y="1877040"/>
            <a:ext cx="4125600" cy="2317680"/>
            <a:chOff x="2425320" y="1877040"/>
            <a:chExt cx="4125600" cy="2317680"/>
          </a:xfrm>
        </p:grpSpPr>
        <p:sp>
          <p:nvSpPr>
            <p:cNvPr id="237" name="Google Shape;270;p19"/>
            <p:cNvSpPr/>
            <p:nvPr/>
          </p:nvSpPr>
          <p:spPr>
            <a:xfrm>
              <a:off x="2852280" y="3993480"/>
              <a:ext cx="2620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Google Shape;271;p19"/>
            <p:cNvSpPr/>
            <p:nvPr/>
          </p:nvSpPr>
          <p:spPr>
            <a:xfrm>
              <a:off x="2425320" y="3646440"/>
              <a:ext cx="1110600" cy="54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4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½</a:t>
              </a:r>
              <a:r>
                <a:rPr b="0" lang="en" sz="2400" spc="-1" strike="noStrike" baseline="30000">
                  <a:solidFill>
                    <a:srgbClr val="434343"/>
                  </a:solidFill>
                  <a:latin typeface="EB Garamond"/>
                  <a:ea typeface="EB Garamond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9" name="Google Shape;272;p19"/>
            <p:cNvSpPr/>
            <p:nvPr/>
          </p:nvSpPr>
          <p:spPr>
            <a:xfrm>
              <a:off x="2852280" y="2514240"/>
              <a:ext cx="2620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Google Shape;273;p19"/>
            <p:cNvSpPr/>
            <p:nvPr/>
          </p:nvSpPr>
          <p:spPr>
            <a:xfrm>
              <a:off x="2456640" y="2152440"/>
              <a:ext cx="1110600" cy="54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4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³⁄₂</a:t>
              </a:r>
              <a:r>
                <a:rPr b="0" lang="en" sz="2400" spc="-1" strike="noStrike" baseline="30000">
                  <a:solidFill>
                    <a:srgbClr val="434343"/>
                  </a:solidFill>
                  <a:latin typeface="EB Garamond"/>
                  <a:ea typeface="EB Garamond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41" name="Google Shape;274;p19"/>
            <p:cNvSpPr/>
            <p:nvPr/>
          </p:nvSpPr>
          <p:spPr>
            <a:xfrm>
              <a:off x="5440320" y="2262240"/>
              <a:ext cx="111060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14.4 keV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42" name="Google Shape;275;p19"/>
            <p:cNvSpPr/>
            <p:nvPr/>
          </p:nvSpPr>
          <p:spPr>
            <a:xfrm>
              <a:off x="2625480" y="1877040"/>
              <a:ext cx="3193200" cy="35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4240" bIns="3542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0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57</a:t>
              </a:r>
              <a:r>
                <a:rPr b="0" lang="en" sz="20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Fe nucleus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243" name="Google Shape;276;p19"/>
          <p:cNvSpPr/>
          <p:nvPr/>
        </p:nvSpPr>
        <p:spPr>
          <a:xfrm>
            <a:off x="3750480" y="3886560"/>
            <a:ext cx="197640" cy="197640"/>
          </a:xfrm>
          <a:prstGeom prst="ellipse">
            <a:avLst/>
          </a:prstGeom>
          <a:solidFill>
            <a:srgbClr val="d5a6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277;p19"/>
          <p:cNvSpPr/>
          <p:nvPr/>
        </p:nvSpPr>
        <p:spPr>
          <a:xfrm>
            <a:off x="3750480" y="3886560"/>
            <a:ext cx="197640" cy="197640"/>
          </a:xfrm>
          <a:prstGeom prst="ellipse">
            <a:avLst/>
          </a:prstGeom>
          <a:solidFill>
            <a:srgbClr val="741b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278;p19"/>
          <p:cNvSpPr/>
          <p:nvPr/>
        </p:nvSpPr>
        <p:spPr>
          <a:xfrm>
            <a:off x="4123080" y="2410920"/>
            <a:ext cx="197640" cy="197640"/>
          </a:xfrm>
          <a:prstGeom prst="ellipse">
            <a:avLst/>
          </a:prstGeom>
          <a:solidFill>
            <a:srgbClr val="e066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Google Shape;279;p19"/>
          <p:cNvSpPr/>
          <p:nvPr/>
        </p:nvSpPr>
        <p:spPr>
          <a:xfrm>
            <a:off x="4123080" y="2410920"/>
            <a:ext cx="197640" cy="197640"/>
          </a:xfrm>
          <a:prstGeom prst="ellipse">
            <a:avLst/>
          </a:prstGeom>
          <a:solidFill>
            <a:srgbClr val="cc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280;p19"/>
          <p:cNvSpPr/>
          <p:nvPr/>
        </p:nvSpPr>
        <p:spPr>
          <a:xfrm>
            <a:off x="4554720" y="3886560"/>
            <a:ext cx="197640" cy="197640"/>
          </a:xfrm>
          <a:prstGeom prst="ellipse">
            <a:avLst/>
          </a:prstGeom>
          <a:solidFill>
            <a:srgbClr val="4c1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Google Shape;281;p19"/>
          <p:cNvSpPr/>
          <p:nvPr/>
        </p:nvSpPr>
        <p:spPr>
          <a:xfrm>
            <a:off x="4750560" y="108360"/>
            <a:ext cx="1937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Isovector coupling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9" name="Google Shape;282;p19"/>
          <p:cNvSpPr/>
          <p:nvPr/>
        </p:nvSpPr>
        <p:spPr>
          <a:xfrm>
            <a:off x="6432840" y="108360"/>
            <a:ext cx="22575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Nucleon isospin doublet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Google Shape;283;p19"/>
          <p:cNvSpPr/>
          <p:nvPr/>
        </p:nvSpPr>
        <p:spPr>
          <a:xfrm>
            <a:off x="3177000" y="108360"/>
            <a:ext cx="1937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EB Garamond"/>
                <a:ea typeface="EB Garamond"/>
              </a:rPr>
              <a:t>Isoscalar coupling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Google Shape;284;p19"/>
          <p:cNvSpPr/>
          <p:nvPr/>
        </p:nvSpPr>
        <p:spPr>
          <a:xfrm>
            <a:off x="-14760" y="4771440"/>
            <a:ext cx="6393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Image: NASA; CERN/Brice Maximilien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89;p20"/>
          <p:cNvGrpSpPr/>
          <p:nvPr/>
        </p:nvGrpSpPr>
        <p:grpSpPr>
          <a:xfrm>
            <a:off x="1470960" y="1142640"/>
            <a:ext cx="5703480" cy="2866680"/>
            <a:chOff x="1470960" y="1142640"/>
            <a:chExt cx="5703480" cy="2866680"/>
          </a:xfrm>
        </p:grpSpPr>
        <p:sp>
          <p:nvSpPr>
            <p:cNvPr id="253" name="Google Shape;290;p20"/>
            <p:cNvSpPr/>
            <p:nvPr/>
          </p:nvSpPr>
          <p:spPr>
            <a:xfrm>
              <a:off x="4404960" y="2838600"/>
              <a:ext cx="1170720" cy="1170720"/>
            </a:xfrm>
            <a:prstGeom prst="donut">
              <a:avLst>
                <a:gd name="adj" fmla="val 25000"/>
              </a:avLst>
            </a:prstGeom>
            <a:solidFill>
              <a:srgbClr val="00ff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Google Shape;291;p20"/>
            <p:cNvSpPr/>
            <p:nvPr/>
          </p:nvSpPr>
          <p:spPr>
            <a:xfrm>
              <a:off x="1470960" y="1142640"/>
              <a:ext cx="570348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1600" spc="-1" strike="noStrike">
                  <a:solidFill>
                    <a:srgbClr val="595959"/>
                  </a:solidFill>
                  <a:highlight>
                    <a:srgbClr val="00ff00"/>
                  </a:highlight>
                  <a:latin typeface="EB Garamond"/>
                  <a:ea typeface="EB Garamond"/>
                </a:rPr>
                <a:t>Good: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Distinct spectral profile after conversion into photon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55" name="Google Shape;292;p20"/>
          <p:cNvGrpSpPr/>
          <p:nvPr/>
        </p:nvGrpSpPr>
        <p:grpSpPr>
          <a:xfrm>
            <a:off x="5243400" y="1847880"/>
            <a:ext cx="3515760" cy="1642680"/>
            <a:chOff x="5243400" y="1847880"/>
            <a:chExt cx="3515760" cy="1642680"/>
          </a:xfrm>
        </p:grpSpPr>
        <p:sp>
          <p:nvSpPr>
            <p:cNvPr id="256" name="Google Shape;293;p20"/>
            <p:cNvSpPr/>
            <p:nvPr/>
          </p:nvSpPr>
          <p:spPr>
            <a:xfrm>
              <a:off x="5243400" y="1924200"/>
              <a:ext cx="1170720" cy="1170720"/>
            </a:xfrm>
            <a:prstGeom prst="donut">
              <a:avLst>
                <a:gd name="adj" fmla="val 25000"/>
              </a:avLst>
            </a:prstGeom>
            <a:solidFill>
              <a:srgbClr val="00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Google Shape;294;p20"/>
            <p:cNvSpPr/>
            <p:nvPr/>
          </p:nvSpPr>
          <p:spPr>
            <a:xfrm>
              <a:off x="6643800" y="1847880"/>
              <a:ext cx="2115360" cy="164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1600" spc="-1" strike="noStrike">
                  <a:solidFill>
                    <a:srgbClr val="595959"/>
                  </a:solidFill>
                  <a:highlight>
                    <a:srgbClr val="00ffff"/>
                  </a:highlight>
                  <a:latin typeface="EB Garamond"/>
                  <a:ea typeface="EB Garamond"/>
                </a:rPr>
                <a:t>Problem: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Hydrogen burning in the Sun occurs at 10</a:t>
              </a:r>
              <a:r>
                <a:rPr b="0" lang="en" sz="16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7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K (1 keV), only thermally exciting one </a:t>
              </a:r>
              <a:r>
                <a:rPr b="0" lang="en" sz="16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57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Fe nucleus out of every million.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58" name="Google Shape;295;p20"/>
          <p:cNvGrpSpPr/>
          <p:nvPr/>
        </p:nvGrpSpPr>
        <p:grpSpPr>
          <a:xfrm>
            <a:off x="301320" y="1566000"/>
            <a:ext cx="4124880" cy="2167920"/>
            <a:chOff x="301320" y="1566000"/>
            <a:chExt cx="4124880" cy="2167920"/>
          </a:xfrm>
        </p:grpSpPr>
        <p:sp>
          <p:nvSpPr>
            <p:cNvPr id="259" name="Google Shape;296;p20"/>
            <p:cNvSpPr/>
            <p:nvPr/>
          </p:nvSpPr>
          <p:spPr>
            <a:xfrm>
              <a:off x="3262320" y="1566000"/>
              <a:ext cx="1163880" cy="1170720"/>
            </a:xfrm>
            <a:prstGeom prst="donut">
              <a:avLst>
                <a:gd name="adj" fmla="val 25000"/>
              </a:avLst>
            </a:prstGeom>
            <a:solidFill>
              <a:srgbClr val="ffff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Google Shape;297;p20"/>
            <p:cNvSpPr/>
            <p:nvPr/>
          </p:nvSpPr>
          <p:spPr>
            <a:xfrm>
              <a:off x="301320" y="1847880"/>
              <a:ext cx="1667520" cy="188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1600" spc="-1" strike="noStrike">
                  <a:solidFill>
                    <a:srgbClr val="595959"/>
                  </a:solidFill>
                  <a:highlight>
                    <a:srgbClr val="ffff00"/>
                  </a:highlight>
                  <a:latin typeface="EB Garamond"/>
                  <a:ea typeface="EB Garamond"/>
                </a:rPr>
                <a:t>Problem: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Need odd-</a:t>
              </a:r>
              <a:r>
                <a:rPr b="0" i="1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A</a:t>
              </a: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isotopes to get a low-lying excited state, but Sun only has trace amounts of those from formation.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61" name="Google Shape;298;p20"/>
          <p:cNvSpPr/>
          <p:nvPr/>
        </p:nvSpPr>
        <p:spPr>
          <a:xfrm>
            <a:off x="6031080" y="4715280"/>
            <a:ext cx="300600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(Haxton &amp; Lee 1991)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262" name="Google Shape;299;p20"/>
          <p:cNvSpPr/>
          <p:nvPr/>
        </p:nvSpPr>
        <p:spPr>
          <a:xfrm>
            <a:off x="6529320" y="1892160"/>
            <a:ext cx="360" cy="30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Google Shape;300;p20"/>
          <p:cNvSpPr/>
          <p:nvPr/>
        </p:nvSpPr>
        <p:spPr>
          <a:xfrm>
            <a:off x="1465560" y="1634760"/>
            <a:ext cx="609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Google Shape;301;p20"/>
          <p:cNvSpPr/>
          <p:nvPr/>
        </p:nvSpPr>
        <p:spPr>
          <a:xfrm>
            <a:off x="2033640" y="1892160"/>
            <a:ext cx="360" cy="30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Google Shape;302;p20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3. Nucleon interaction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Google Shape;303;p20"/>
          <p:cNvSpPr/>
          <p:nvPr/>
        </p:nvSpPr>
        <p:spPr>
          <a:xfrm>
            <a:off x="2596320" y="4325760"/>
            <a:ext cx="3290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240" bIns="3542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Nuclear axion pump (M1)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67" name="Google Shape;304;p20"/>
          <p:cNvGrpSpPr/>
          <p:nvPr/>
        </p:nvGrpSpPr>
        <p:grpSpPr>
          <a:xfrm>
            <a:off x="4719600" y="2792520"/>
            <a:ext cx="2246760" cy="739800"/>
            <a:chOff x="4719600" y="2792520"/>
            <a:chExt cx="2246760" cy="739800"/>
          </a:xfrm>
        </p:grpSpPr>
        <p:grpSp>
          <p:nvGrpSpPr>
            <p:cNvPr id="268" name="Google Shape;305;p20"/>
            <p:cNvGrpSpPr/>
            <p:nvPr/>
          </p:nvGrpSpPr>
          <p:grpSpPr>
            <a:xfrm>
              <a:off x="4763880" y="2792520"/>
              <a:ext cx="2202480" cy="739800"/>
              <a:chOff x="4763880" y="2792520"/>
              <a:chExt cx="2202480" cy="739800"/>
            </a:xfrm>
          </p:grpSpPr>
          <p:sp>
            <p:nvSpPr>
              <p:cNvPr id="269" name="Google Shape;306;p20"/>
              <p:cNvSpPr/>
              <p:nvPr/>
            </p:nvSpPr>
            <p:spPr>
              <a:xfrm>
                <a:off x="5441040" y="2792520"/>
                <a:ext cx="780120" cy="639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t">
                <a:sp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i="1" lang="en" sz="3000" spc="-1" strike="noStrike">
                    <a:solidFill>
                      <a:srgbClr val="351c75"/>
                    </a:solidFill>
                    <a:latin typeface="EB Garamond"/>
                    <a:ea typeface="EB Garamond"/>
                  </a:rPr>
                  <a:t>a</a:t>
                </a:r>
                <a:endParaRPr b="0" lang="en-US" sz="3000" spc="-1" strike="noStrike">
                  <a:latin typeface="Arial"/>
                </a:endParaRPr>
              </a:p>
            </p:txBody>
          </p:sp>
          <p:sp>
            <p:nvSpPr>
              <p:cNvPr id="270" name="Google Shape;307;p20"/>
              <p:cNvSpPr/>
              <p:nvPr/>
            </p:nvSpPr>
            <p:spPr>
              <a:xfrm>
                <a:off x="4763880" y="3178800"/>
                <a:ext cx="2202480" cy="353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54240" bIns="354240" anchor="t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" sz="1600" spc="-1" strike="noStrike">
                    <a:solidFill>
                      <a:srgbClr val="595959"/>
                    </a:solidFill>
                    <a:latin typeface="EB Garamond"/>
                    <a:ea typeface="EB Garamond"/>
                  </a:rPr>
                  <a:t>Line axion emission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271" name="Google Shape;308;p20"/>
            <p:cNvSpPr/>
            <p:nvPr/>
          </p:nvSpPr>
          <p:spPr>
            <a:xfrm>
              <a:off x="4719600" y="3206160"/>
              <a:ext cx="966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674ea7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2" name="Google Shape;309;p20"/>
          <p:cNvGrpSpPr/>
          <p:nvPr/>
        </p:nvGrpSpPr>
        <p:grpSpPr>
          <a:xfrm>
            <a:off x="2325600" y="2721600"/>
            <a:ext cx="2202480" cy="1031760"/>
            <a:chOff x="2325600" y="2721600"/>
            <a:chExt cx="2202480" cy="1031760"/>
          </a:xfrm>
        </p:grpSpPr>
        <p:sp>
          <p:nvSpPr>
            <p:cNvPr id="273" name="Google Shape;310;p20"/>
            <p:cNvSpPr/>
            <p:nvPr/>
          </p:nvSpPr>
          <p:spPr>
            <a:xfrm>
              <a:off x="2630520" y="3114000"/>
              <a:ext cx="780120" cy="63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en" sz="3000" spc="-1" strike="noStrike">
                  <a:solidFill>
                    <a:srgbClr val="1155cc"/>
                  </a:solidFill>
                  <a:latin typeface="EB Garamond"/>
                  <a:ea typeface="EB Garamond"/>
                </a:rPr>
                <a:t>γ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274" name="Google Shape;311;p20"/>
            <p:cNvSpPr/>
            <p:nvPr/>
          </p:nvSpPr>
          <p:spPr>
            <a:xfrm rot="21570000">
              <a:off x="2385360" y="3157920"/>
              <a:ext cx="1380960" cy="155520"/>
            </a:xfrm>
            <a:custGeom>
              <a:avLst/>
              <a:gdLst/>
              <a:ahLst/>
              <a:rect l="l" t="t" r="r" b="b"/>
              <a:pathLst>
                <a:path w="199814" h="21306">
                  <a:moveTo>
                    <a:pt x="0" y="14534"/>
                  </a:moveTo>
                  <a:cubicBezTo>
                    <a:pt x="0" y="8839"/>
                    <a:pt x="7755" y="278"/>
                    <a:pt x="12700" y="3104"/>
                  </a:cubicBezTo>
                  <a:cubicBezTo>
                    <a:pt x="18997" y="6703"/>
                    <a:pt x="18669" y="21651"/>
                    <a:pt x="25824" y="20460"/>
                  </a:cubicBezTo>
                  <a:cubicBezTo>
                    <a:pt x="31678" y="19485"/>
                    <a:pt x="30730" y="9546"/>
                    <a:pt x="34290" y="4797"/>
                  </a:cubicBezTo>
                  <a:cubicBezTo>
                    <a:pt x="35918" y="2625"/>
                    <a:pt x="39700" y="2869"/>
                    <a:pt x="42334" y="3527"/>
                  </a:cubicBezTo>
                  <a:cubicBezTo>
                    <a:pt x="49563" y="5333"/>
                    <a:pt x="48429" y="21307"/>
                    <a:pt x="55880" y="21307"/>
                  </a:cubicBezTo>
                  <a:cubicBezTo>
                    <a:pt x="62967" y="21307"/>
                    <a:pt x="63146" y="8961"/>
                    <a:pt x="68157" y="3950"/>
                  </a:cubicBezTo>
                  <a:cubicBezTo>
                    <a:pt x="71913" y="194"/>
                    <a:pt x="80211" y="4357"/>
                    <a:pt x="83397" y="8607"/>
                  </a:cubicBezTo>
                  <a:cubicBezTo>
                    <a:pt x="85839" y="11864"/>
                    <a:pt x="86221" y="17780"/>
                    <a:pt x="90170" y="18767"/>
                  </a:cubicBezTo>
                  <a:cubicBezTo>
                    <a:pt x="98992" y="20971"/>
                    <a:pt x="101573" y="2346"/>
                    <a:pt x="110490" y="564"/>
                  </a:cubicBezTo>
                  <a:cubicBezTo>
                    <a:pt x="114083" y="-154"/>
                    <a:pt x="118483" y="936"/>
                    <a:pt x="121074" y="3527"/>
                  </a:cubicBezTo>
                  <a:cubicBezTo>
                    <a:pt x="124706" y="7159"/>
                    <a:pt x="125250" y="15804"/>
                    <a:pt x="130387" y="15804"/>
                  </a:cubicBezTo>
                  <a:cubicBezTo>
                    <a:pt x="134905" y="15804"/>
                    <a:pt x="136031" y="8748"/>
                    <a:pt x="138854" y="5220"/>
                  </a:cubicBezTo>
                  <a:cubicBezTo>
                    <a:pt x="141361" y="2086"/>
                    <a:pt x="146734" y="2537"/>
                    <a:pt x="150707" y="3104"/>
                  </a:cubicBezTo>
                  <a:cubicBezTo>
                    <a:pt x="155053" y="3724"/>
                    <a:pt x="157888" y="8579"/>
                    <a:pt x="160020" y="12417"/>
                  </a:cubicBezTo>
                  <a:cubicBezTo>
                    <a:pt x="160952" y="14095"/>
                    <a:pt x="161545" y="17539"/>
                    <a:pt x="163407" y="17074"/>
                  </a:cubicBezTo>
                  <a:cubicBezTo>
                    <a:pt x="170001" y="15427"/>
                    <a:pt x="171517" y="5913"/>
                    <a:pt x="176954" y="1834"/>
                  </a:cubicBezTo>
                  <a:cubicBezTo>
                    <a:pt x="179796" y="-298"/>
                    <a:pt x="184053" y="-132"/>
                    <a:pt x="187537" y="564"/>
                  </a:cubicBezTo>
                  <a:cubicBezTo>
                    <a:pt x="193721" y="1800"/>
                    <a:pt x="193508" y="14957"/>
                    <a:pt x="199814" y="14957"/>
                  </a:cubicBezTo>
                </a:path>
              </a:pathLst>
            </a:custGeom>
            <a:noFill/>
            <a:ln w="28575">
              <a:solidFill>
                <a:srgbClr val="3c78d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Google Shape;312;p20"/>
            <p:cNvSpPr/>
            <p:nvPr/>
          </p:nvSpPr>
          <p:spPr>
            <a:xfrm>
              <a:off x="2325600" y="2721600"/>
              <a:ext cx="2202480" cy="35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4240" bIns="35424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Photoexcitation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76" name="Google Shape;313;p20"/>
          <p:cNvGrpSpPr/>
          <p:nvPr/>
        </p:nvGrpSpPr>
        <p:grpSpPr>
          <a:xfrm>
            <a:off x="2425320" y="1877040"/>
            <a:ext cx="4125600" cy="2317680"/>
            <a:chOff x="2425320" y="1877040"/>
            <a:chExt cx="4125600" cy="2317680"/>
          </a:xfrm>
        </p:grpSpPr>
        <p:sp>
          <p:nvSpPr>
            <p:cNvPr id="277" name="Google Shape;314;p20"/>
            <p:cNvSpPr/>
            <p:nvPr/>
          </p:nvSpPr>
          <p:spPr>
            <a:xfrm>
              <a:off x="2852280" y="3993480"/>
              <a:ext cx="2620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Google Shape;315;p20"/>
            <p:cNvSpPr/>
            <p:nvPr/>
          </p:nvSpPr>
          <p:spPr>
            <a:xfrm>
              <a:off x="2425320" y="3646440"/>
              <a:ext cx="1110600" cy="54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4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½</a:t>
              </a:r>
              <a:r>
                <a:rPr b="0" lang="en" sz="2400" spc="-1" strike="noStrike" baseline="30000">
                  <a:solidFill>
                    <a:srgbClr val="434343"/>
                  </a:solidFill>
                  <a:latin typeface="EB Garamond"/>
                  <a:ea typeface="EB Garamond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9" name="Google Shape;316;p20"/>
            <p:cNvSpPr/>
            <p:nvPr/>
          </p:nvSpPr>
          <p:spPr>
            <a:xfrm>
              <a:off x="2852280" y="2514240"/>
              <a:ext cx="2620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Google Shape;317;p20"/>
            <p:cNvSpPr/>
            <p:nvPr/>
          </p:nvSpPr>
          <p:spPr>
            <a:xfrm>
              <a:off x="2456640" y="2152440"/>
              <a:ext cx="1110600" cy="54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4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³⁄₂</a:t>
              </a:r>
              <a:r>
                <a:rPr b="0" lang="en" sz="2400" spc="-1" strike="noStrike" baseline="30000">
                  <a:solidFill>
                    <a:srgbClr val="434343"/>
                  </a:solidFill>
                  <a:latin typeface="EB Garamond"/>
                  <a:ea typeface="EB Garamond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81" name="Google Shape;318;p20"/>
            <p:cNvSpPr/>
            <p:nvPr/>
          </p:nvSpPr>
          <p:spPr>
            <a:xfrm>
              <a:off x="5440320" y="2262240"/>
              <a:ext cx="111060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600" spc="-1" strike="noStrike">
                  <a:solidFill>
                    <a:srgbClr val="434343"/>
                  </a:solidFill>
                  <a:latin typeface="EB Garamond"/>
                  <a:ea typeface="EB Garamond"/>
                </a:rPr>
                <a:t>14.4 keV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82" name="Google Shape;319;p20"/>
            <p:cNvSpPr/>
            <p:nvPr/>
          </p:nvSpPr>
          <p:spPr>
            <a:xfrm>
              <a:off x="3120840" y="1877040"/>
              <a:ext cx="2202480" cy="35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4240" bIns="3542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20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57</a:t>
              </a:r>
              <a:r>
                <a:rPr b="0" lang="en" sz="20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Fe nucleus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283" name="Google Shape;320;p20"/>
          <p:cNvSpPr/>
          <p:nvPr/>
        </p:nvSpPr>
        <p:spPr>
          <a:xfrm>
            <a:off x="3750480" y="3886560"/>
            <a:ext cx="197640" cy="197640"/>
          </a:xfrm>
          <a:prstGeom prst="ellipse">
            <a:avLst/>
          </a:prstGeom>
          <a:solidFill>
            <a:srgbClr val="d5a6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Google Shape;321;p20"/>
          <p:cNvSpPr/>
          <p:nvPr/>
        </p:nvSpPr>
        <p:spPr>
          <a:xfrm>
            <a:off x="4123080" y="2410920"/>
            <a:ext cx="197640" cy="197640"/>
          </a:xfrm>
          <a:prstGeom prst="ellipse">
            <a:avLst/>
          </a:prstGeom>
          <a:solidFill>
            <a:srgbClr val="e066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Google Shape;322;p20"/>
          <p:cNvSpPr/>
          <p:nvPr/>
        </p:nvSpPr>
        <p:spPr>
          <a:xfrm>
            <a:off x="4554720" y="3886560"/>
            <a:ext cx="197640" cy="197640"/>
          </a:xfrm>
          <a:prstGeom prst="ellipse">
            <a:avLst/>
          </a:prstGeom>
          <a:solidFill>
            <a:srgbClr val="4c1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Google Shape;323;p20"/>
          <p:cNvSpPr/>
          <p:nvPr/>
        </p:nvSpPr>
        <p:spPr>
          <a:xfrm rot="10800000">
            <a:off x="4647960" y="2540520"/>
            <a:ext cx="360" cy="132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Google Shape;324;p20"/>
          <p:cNvSpPr/>
          <p:nvPr/>
        </p:nvSpPr>
        <p:spPr>
          <a:xfrm rot="10800000">
            <a:off x="3838320" y="2565000"/>
            <a:ext cx="360" cy="128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329;p21"/>
          <p:cNvSpPr/>
          <p:nvPr/>
        </p:nvSpPr>
        <p:spPr>
          <a:xfrm>
            <a:off x="7148520" y="3242520"/>
            <a:ext cx="1163880" cy="1170720"/>
          </a:xfrm>
          <a:prstGeom prst="donut">
            <a:avLst>
              <a:gd name="adj" fmla="val 25000"/>
            </a:avLst>
          </a:prstGeom>
          <a:solidFill>
            <a:srgbClr val="ff00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Google Shape;330;p21"/>
          <p:cNvSpPr/>
          <p:nvPr/>
        </p:nvSpPr>
        <p:spPr>
          <a:xfrm>
            <a:off x="539280" y="1737720"/>
            <a:ext cx="911160" cy="911160"/>
          </a:xfrm>
          <a:prstGeom prst="ellipse">
            <a:avLst/>
          </a:prstGeom>
          <a:solidFill>
            <a:srgbClr val="ffffff"/>
          </a:solidFill>
          <a:ln w="114300">
            <a:solidFill>
              <a:srgbClr val="cfe2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Google Shape;331;p21"/>
          <p:cNvSpPr/>
          <p:nvPr/>
        </p:nvSpPr>
        <p:spPr>
          <a:xfrm>
            <a:off x="55800" y="2733480"/>
            <a:ext cx="1878480" cy="7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1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H → </a:t>
            </a: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4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He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~10</a:t>
            </a:r>
            <a:r>
              <a:rPr b="0" lang="en" sz="1800" spc="-1" strike="noStrike" baseline="30000">
                <a:solidFill>
                  <a:srgbClr val="595959"/>
                </a:solidFill>
                <a:latin typeface="EB Garamond"/>
                <a:ea typeface="EB Garamond"/>
              </a:rPr>
              <a:t>7</a:t>
            </a:r>
            <a:r>
              <a:rPr b="0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 years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91" name="Google Shape;332;p21"/>
          <p:cNvGrpSpPr/>
          <p:nvPr/>
        </p:nvGrpSpPr>
        <p:grpSpPr>
          <a:xfrm>
            <a:off x="1706400" y="1099800"/>
            <a:ext cx="3369960" cy="2916720"/>
            <a:chOff x="1706400" y="1099800"/>
            <a:chExt cx="3369960" cy="2916720"/>
          </a:xfrm>
        </p:grpSpPr>
        <p:sp>
          <p:nvSpPr>
            <p:cNvPr id="292" name="Google Shape;333;p21"/>
            <p:cNvSpPr/>
            <p:nvPr/>
          </p:nvSpPr>
          <p:spPr>
            <a:xfrm>
              <a:off x="2683800" y="1099800"/>
              <a:ext cx="2109960" cy="2109960"/>
            </a:xfrm>
            <a:prstGeom prst="ellipse">
              <a:avLst/>
            </a:prstGeom>
            <a:solidFill>
              <a:srgbClr val="ff4c00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Google Shape;334;p21"/>
            <p:cNvSpPr/>
            <p:nvPr/>
          </p:nvSpPr>
          <p:spPr>
            <a:xfrm>
              <a:off x="3632760" y="2049120"/>
              <a:ext cx="211320" cy="211320"/>
            </a:xfrm>
            <a:prstGeom prst="ellipse">
              <a:avLst/>
            </a:prstGeom>
            <a:solidFill>
              <a:srgbClr val="f3f3f3"/>
            </a:solidFill>
            <a:ln w="7620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Google Shape;335;p21"/>
            <p:cNvSpPr/>
            <p:nvPr/>
          </p:nvSpPr>
          <p:spPr>
            <a:xfrm>
              <a:off x="1706400" y="2155320"/>
              <a:ext cx="689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Google Shape;336;p21"/>
            <p:cNvSpPr/>
            <p:nvPr/>
          </p:nvSpPr>
          <p:spPr>
            <a:xfrm>
              <a:off x="2399760" y="3267000"/>
              <a:ext cx="2676600" cy="74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4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He →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12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C,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16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O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~10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6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years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96" name="Google Shape;337;p21"/>
          <p:cNvGrpSpPr/>
          <p:nvPr/>
        </p:nvGrpSpPr>
        <p:grpSpPr>
          <a:xfrm>
            <a:off x="4946760" y="731880"/>
            <a:ext cx="3732480" cy="3195360"/>
            <a:chOff x="4946760" y="731880"/>
            <a:chExt cx="3732480" cy="3195360"/>
          </a:xfrm>
        </p:grpSpPr>
        <p:sp>
          <p:nvSpPr>
            <p:cNvPr id="297" name="Google Shape;338;p21"/>
            <p:cNvSpPr/>
            <p:nvPr/>
          </p:nvSpPr>
          <p:spPr>
            <a:xfrm>
              <a:off x="5744880" y="731880"/>
              <a:ext cx="2845800" cy="2845800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Google Shape;339;p21"/>
            <p:cNvSpPr/>
            <p:nvPr/>
          </p:nvSpPr>
          <p:spPr>
            <a:xfrm>
              <a:off x="7052400" y="2039760"/>
              <a:ext cx="230400" cy="230400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cfe2f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Google Shape;340;p21"/>
            <p:cNvSpPr/>
            <p:nvPr/>
          </p:nvSpPr>
          <p:spPr>
            <a:xfrm>
              <a:off x="5656320" y="3607200"/>
              <a:ext cx="3022920" cy="32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0400" bIns="32040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12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C →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16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O,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20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Ne,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23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Na</a:t>
              </a:r>
              <a:r>
                <a:rPr b="1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, 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24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Mg 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~10</a:t>
              </a:r>
              <a:r>
                <a:rPr b="0" lang="en" sz="1800" spc="-1" strike="noStrike" baseline="30000">
                  <a:solidFill>
                    <a:srgbClr val="595959"/>
                  </a:solidFill>
                  <a:latin typeface="EB Garamond"/>
                  <a:ea typeface="EB Garamond"/>
                </a:rPr>
                <a:t>3</a:t>
              </a:r>
              <a:r>
                <a:rPr b="0" lang="en" sz="1800" spc="-1" strike="noStrike">
                  <a:solidFill>
                    <a:srgbClr val="595959"/>
                  </a:solidFill>
                  <a:latin typeface="EB Garamond"/>
                  <a:ea typeface="EB Garamond"/>
                </a:rPr>
                <a:t> years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00" name="Google Shape;341;p21"/>
            <p:cNvSpPr/>
            <p:nvPr/>
          </p:nvSpPr>
          <p:spPr>
            <a:xfrm>
              <a:off x="4946760" y="2155320"/>
              <a:ext cx="689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9595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1" name="Google Shape;342;p21"/>
          <p:cNvSpPr/>
          <p:nvPr/>
        </p:nvSpPr>
        <p:spPr>
          <a:xfrm>
            <a:off x="208440" y="1993680"/>
            <a:ext cx="15735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9 </a:t>
            </a:r>
            <a:r>
              <a:rPr b="0" i="1" lang="en" sz="1400" spc="-1" strike="noStrike">
                <a:solidFill>
                  <a:srgbClr val="595959"/>
                </a:solidFill>
                <a:latin typeface="EB Garamond"/>
                <a:ea typeface="EB Garamond"/>
              </a:rPr>
              <a:t>M</a:t>
            </a:r>
            <a:r>
              <a:rPr b="0" i="1" lang="en" sz="1400" spc="-1" strike="noStrike" baseline="-25000">
                <a:solidFill>
                  <a:srgbClr val="595959"/>
                </a:solidFill>
                <a:latin typeface="EB Garamond"/>
                <a:ea typeface="EB Garamond"/>
              </a:rPr>
              <a:t>⊙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PlaceHolder 1"/>
          <p:cNvSpPr>
            <a:spLocks noGrp="1"/>
          </p:cNvSpPr>
          <p:nvPr>
            <p:ph type="sldNum" idx="11"/>
          </p:nvPr>
        </p:nvSpPr>
        <p:spPr>
          <a:xfrm>
            <a:off x="8488800" y="-262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EB Garamond"/>
                <a:ea typeface="EB Garamond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D32C168-A8FA-42C0-8B3E-F9734AFF27C8}" type="slidenum">
              <a:rPr b="0" lang="en" sz="1000" spc="-1" strike="noStrike">
                <a:solidFill>
                  <a:srgbClr val="595959"/>
                </a:solidFill>
                <a:latin typeface="EB Garamond"/>
                <a:ea typeface="EB 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3" name="Google Shape;344;p21"/>
          <p:cNvSpPr/>
          <p:nvPr/>
        </p:nvSpPr>
        <p:spPr>
          <a:xfrm>
            <a:off x="4917240" y="471528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EB Garamond"/>
                <a:ea typeface="EB Garamond"/>
              </a:rPr>
              <a:t>(Limongi, Roberti, Chieffi &amp; Nomoto 2023)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304" name="Google Shape;345;p21"/>
          <p:cNvSpPr/>
          <p:nvPr/>
        </p:nvSpPr>
        <p:spPr>
          <a:xfrm>
            <a:off x="127080" y="166320"/>
            <a:ext cx="413928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595959"/>
                </a:solidFill>
                <a:latin typeface="EB Garamond"/>
                <a:ea typeface="EB Garamond"/>
              </a:rPr>
              <a:t>4. Another source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2025-03-19T13:02:18Z</dcterms:modified>
  <cp:revision>21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